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0" r:id="rId4"/>
    <p:sldId id="274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28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oodman" initials="UdMO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15E"/>
    <a:srgbClr val="58BFCE"/>
    <a:srgbClr val="006977"/>
    <a:srgbClr val="80A112"/>
    <a:srgbClr val="00458A"/>
    <a:srgbClr val="A99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53957" autoAdjust="0"/>
  </p:normalViewPr>
  <p:slideViewPr>
    <p:cSldViewPr snapToGrid="0" showGuides="1">
      <p:cViewPr>
        <p:scale>
          <a:sx n="55" d="100"/>
          <a:sy n="55" d="100"/>
        </p:scale>
        <p:origin x="-158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92500328308099E-2"/>
          <c:y val="9.4609527512815997E-2"/>
          <c:w val="0.88897297928726604"/>
          <c:h val="0.65095410338739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 w="25400">
              <a:solidFill>
                <a:srgbClr val="80A112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129.9</c:v>
                </c:pt>
                <c:pt idx="1">
                  <c:v>147.6</c:v>
                </c:pt>
                <c:pt idx="2">
                  <c:v>161.5</c:v>
                </c:pt>
                <c:pt idx="3">
                  <c:v>177.5</c:v>
                </c:pt>
                <c:pt idx="4">
                  <c:v>183.1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41"/>
        <c:axId val="222804608"/>
        <c:axId val="222806400"/>
      </c:barChart>
      <c:catAx>
        <c:axId val="2228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 b="1"/>
            </a:pPr>
            <a:endParaRPr lang="fr-FR"/>
          </a:p>
        </c:txPr>
        <c:crossAx val="222806400"/>
        <c:crosses val="autoZero"/>
        <c:auto val="1"/>
        <c:lblAlgn val="ctr"/>
        <c:lblOffset val="100"/>
        <c:noMultiLvlLbl val="0"/>
      </c:catAx>
      <c:valAx>
        <c:axId val="222806400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2228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1050033210801E-2"/>
          <c:y val="6.0846981654741908E-2"/>
          <c:w val="0.88897297928726604"/>
          <c:h val="0.65095410338739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 w="25400">
              <a:solidFill>
                <a:srgbClr val="58315E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113.1</c:v>
                </c:pt>
                <c:pt idx="1">
                  <c:v>117</c:v>
                </c:pt>
                <c:pt idx="2">
                  <c:v>119.5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41"/>
        <c:axId val="222818304"/>
        <c:axId val="222819840"/>
      </c:barChart>
      <c:catAx>
        <c:axId val="2228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 b="1"/>
            </a:pPr>
            <a:endParaRPr lang="fr-FR"/>
          </a:p>
        </c:txPr>
        <c:crossAx val="222819840"/>
        <c:crosses val="autoZero"/>
        <c:auto val="1"/>
        <c:lblAlgn val="ctr"/>
        <c:lblOffset val="100"/>
        <c:noMultiLvlLbl val="0"/>
      </c:catAx>
      <c:valAx>
        <c:axId val="222819840"/>
        <c:scaling>
          <c:orientation val="minMax"/>
          <c:max val="20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22281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92460798984645E-2"/>
          <c:y val="9.7928174124727652E-2"/>
          <c:w val="0.88897297928726604"/>
          <c:h val="0.77871924901716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8BFCE"/>
            </a:solidFill>
            <a:ln w="25400">
              <a:solidFill>
                <a:srgbClr val="58BFC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14.4</c:v>
                </c:pt>
                <c:pt idx="1">
                  <c:v>13.5</c:v>
                </c:pt>
                <c:pt idx="2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41"/>
        <c:axId val="222958336"/>
        <c:axId val="222959872"/>
      </c:barChart>
      <c:catAx>
        <c:axId val="2229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/>
            </a:pPr>
            <a:endParaRPr lang="fr-FR"/>
          </a:p>
        </c:txPr>
        <c:crossAx val="222959872"/>
        <c:crosses val="autoZero"/>
        <c:auto val="1"/>
        <c:lblAlgn val="ctr"/>
        <c:lblOffset val="100"/>
        <c:noMultiLvlLbl val="0"/>
      </c:catAx>
      <c:valAx>
        <c:axId val="22295987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295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92500328308099E-2"/>
          <c:y val="9.4609527512815997E-2"/>
          <c:w val="0.88897297928726604"/>
          <c:h val="0.650954103387393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rgbClr val="A99968"/>
              </a:solidFill>
            </a:ln>
          </c:spPr>
          <c:dLbls>
            <c:dLbl>
              <c:idx val="0"/>
              <c:layout>
                <c:manualLayout>
                  <c:x val="-0.19725576209735632"/>
                  <c:y val="-6.109570551922315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rgbClr val="006977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36803370227611"/>
                  <c:y val="-0.15843271314950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rgbClr val="58315E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47305411169115"/>
                  <c:y val="0.162847421266281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rgbClr val="80A112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80A11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Traffic Growth</c:v>
                </c:pt>
                <c:pt idx="1">
                  <c:v>Renegociações e novas licenças</c:v>
                </c:pt>
                <c:pt idx="2">
                  <c:v>Crescimento da atividade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92500328308099E-2"/>
          <c:y val="9.4609527512815997E-2"/>
          <c:w val="0.88897297928726604"/>
          <c:h val="0.65095410338739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99968"/>
            </a:solidFill>
            <a:ln w="25400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458A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2013</c:v>
                </c:pt>
                <c:pt idx="1">
                  <c:v>2014B</c:v>
                </c:pt>
                <c:pt idx="2">
                  <c:v>2014RB</c:v>
                </c:pt>
                <c:pt idx="3">
                  <c:v>2014R3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119.5</c:v>
                </c:pt>
                <c:pt idx="1">
                  <c:v>125.1</c:v>
                </c:pt>
                <c:pt idx="2">
                  <c:v>129.9</c:v>
                </c:pt>
                <c:pt idx="3">
                  <c:v>135.80000000000001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41"/>
        <c:axId val="206468992"/>
        <c:axId val="206470528"/>
      </c:barChart>
      <c:catAx>
        <c:axId val="2064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/>
            </a:pPr>
            <a:endParaRPr lang="fr-FR"/>
          </a:p>
        </c:txPr>
        <c:crossAx val="206470528"/>
        <c:crosses val="autoZero"/>
        <c:auto val="1"/>
        <c:lblAlgn val="ctr"/>
        <c:lblOffset val="100"/>
        <c:noMultiLvlLbl val="0"/>
      </c:catAx>
      <c:valAx>
        <c:axId val="206470528"/>
        <c:scaling>
          <c:orientation val="minMax"/>
          <c:max val="150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0646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0T13:39:03.028" idx="5">
    <p:pos x="6404" y="4041"/>
    <p:text>ADD TOTAL OF FIGURES and Make it big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0T13:39:03.028" idx="6">
    <p:pos x="6404" y="4041"/>
    <p:text>ADD TOTAL OF FIGURES and Make it big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3F1E8-DDFC-4C84-8E33-3E1C5FB077EB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5AB34-6DE6-44D2-B1C5-B5F0E65B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0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FD4-B468-4392-B618-F5FFEB70985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24BEF-B53A-4565-B1A8-7FB2427206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92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24BEF-B53A-4565-B1A8-7FB2427206F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9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09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58BFC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72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BFC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414951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006977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42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006977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53527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58315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47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315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220615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urante 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315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44500" y="125413"/>
            <a:ext cx="11526838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200" b="1" kern="1200" cap="all" baseline="0" dirty="0" smtClean="0">
                <a:solidFill>
                  <a:srgbClr val="00458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1416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A9996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98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A99968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9514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006977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5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urante chap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A99968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44500" y="125413"/>
            <a:ext cx="11526838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200" b="1" kern="1200" cap="all" baseline="0" dirty="0" smtClean="0">
                <a:solidFill>
                  <a:srgbClr val="00458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9190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80A11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85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80A112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44500" y="125413"/>
            <a:ext cx="11526838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200" b="1" kern="1200" cap="all" baseline="0" dirty="0" smtClean="0">
                <a:solidFill>
                  <a:srgbClr val="00458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6358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urante chapit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80A112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595299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58BFC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31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BFC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44500" y="125413"/>
            <a:ext cx="11526838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200" b="1" kern="1200" cap="all" baseline="0" dirty="0" smtClean="0">
                <a:solidFill>
                  <a:srgbClr val="00458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07785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urante chapitr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VINCI </a:t>
            </a:r>
            <a:r>
              <a:rPr lang="fr-FR" dirty="0" err="1" smtClean="0">
                <a:solidFill>
                  <a:prstClr val="black"/>
                </a:solidFill>
              </a:rPr>
              <a:t>Airports</a:t>
            </a:r>
            <a:r>
              <a:rPr lang="fr-FR" dirty="0" smtClean="0">
                <a:solidFill>
                  <a:prstClr val="black"/>
                </a:solidFill>
              </a:rPr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BFC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92964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ge courante chapitr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BFC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13960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4486B81-DA33-488A-A589-26B7B3C429C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CFE3D05-1309-4434-9731-5BDB454DE1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3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  <a:endParaRPr lang="fr-FR" dirty="0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006977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211415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58315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09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58315E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94087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A9996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5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A99968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952287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50471" y="1371600"/>
            <a:ext cx="10091058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800" b="0" cap="all" baseline="0">
                <a:solidFill>
                  <a:srgbClr val="80A11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60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chapit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6314" y="6457951"/>
            <a:ext cx="4114800" cy="30777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400"/>
            </a:lvl1pPr>
          </a:lstStyle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861956" y="6457951"/>
            <a:ext cx="49312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400"/>
            </a:lvl1pPr>
          </a:lstStyle>
          <a:p>
            <a:fld id="{F9077CA1-3CA2-43F3-84A0-397E100837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46313" y="624840"/>
            <a:ext cx="11522529" cy="4828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b="1" cap="all" baseline="0">
                <a:solidFill>
                  <a:srgbClr val="80A112"/>
                </a:solidFill>
              </a:defRPr>
            </a:lvl1pPr>
            <a:lvl2pPr marL="0" indent="-1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3600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&gt;"/>
              <a:tabLst/>
              <a:defRPr sz="1800"/>
            </a:lvl3pPr>
            <a:lvl4pPr marL="468000" indent="-180975">
              <a:lnSpc>
                <a:spcPct val="100000"/>
              </a:lnSpc>
              <a:spcBef>
                <a:spcPts val="0"/>
              </a:spcBef>
              <a:defRPr sz="1600"/>
            </a:lvl4pPr>
            <a:lvl5pPr marL="0" indent="0">
              <a:buNone/>
              <a:defRPr sz="1200" i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Note bas de page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75717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1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2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1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09945795"/>
              </p:ext>
            </p:extLst>
          </p:nvPr>
        </p:nvGraphicFramePr>
        <p:xfrm>
          <a:off x="153950" y="1440565"/>
          <a:ext cx="5830525" cy="382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Rent-a-Car Strategy to reduce LEAKAGE</a:t>
            </a:r>
          </a:p>
          <a:p>
            <a:pPr>
              <a:spcBef>
                <a:spcPts val="0"/>
              </a:spcBef>
            </a:pPr>
            <a:r>
              <a:rPr lang="pt-PT" sz="1800" dirty="0" smtClean="0"/>
              <a:t>(</a:t>
            </a:r>
            <a:r>
              <a:rPr lang="pt-PT" sz="1800" dirty="0"/>
              <a:t>million euros)</a:t>
            </a:r>
          </a:p>
        </p:txBody>
      </p:sp>
      <p:sp>
        <p:nvSpPr>
          <p:cNvPr id="6" name="Right Arrow 5"/>
          <p:cNvSpPr/>
          <p:nvPr/>
        </p:nvSpPr>
        <p:spPr>
          <a:xfrm rot="20177355">
            <a:off x="4045594" y="2297207"/>
            <a:ext cx="1055378" cy="859809"/>
          </a:xfrm>
          <a:prstGeom prst="rightArrow">
            <a:avLst/>
          </a:prstGeom>
          <a:noFill/>
          <a:ln>
            <a:solidFill>
              <a:srgbClr val="58BFC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</a:rPr>
              <a:t>1st Step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177355">
            <a:off x="4062628" y="3793564"/>
            <a:ext cx="1055378" cy="859809"/>
          </a:xfrm>
          <a:prstGeom prst="rightArrow">
            <a:avLst/>
          </a:prstGeom>
          <a:noFill/>
          <a:ln>
            <a:solidFill>
              <a:srgbClr val="58BFCE"/>
            </a:solidFill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</a:rPr>
              <a:t>2nd Step</a:t>
            </a:r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9546" y="2162543"/>
            <a:ext cx="526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458A"/>
                </a:solidFill>
              </a:rPr>
              <a:t>&gt; Fee per visit of unlicensed RAC shuttles or cars (dispute in court)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9546" y="4191542"/>
            <a:ext cx="58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458A"/>
                </a:solidFill>
              </a:rPr>
              <a:t>&gt; Closure of Curbsides in Lisbon, Porto and Faro</a:t>
            </a:r>
            <a:endParaRPr lang="pt-PT" sz="2000" b="1" dirty="0">
              <a:solidFill>
                <a:srgbClr val="00458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53955" y="1719649"/>
            <a:ext cx="2662122" cy="803310"/>
          </a:xfrm>
          <a:prstGeom prst="line">
            <a:avLst/>
          </a:prstGeom>
          <a:noFill/>
          <a:ln w="38100" cap="flat" cmpd="sng" algn="ctr">
            <a:solidFill>
              <a:srgbClr val="58BFCE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1390173" y="1847308"/>
            <a:ext cx="1033538" cy="547991"/>
          </a:xfrm>
          <a:prstGeom prst="roundRect">
            <a:avLst/>
          </a:prstGeom>
          <a:solidFill>
            <a:srgbClr val="58BFCE"/>
          </a:solidFill>
          <a:ln w="9525" cap="flat" cmpd="sng" algn="ctr">
            <a:solidFill>
              <a:srgbClr val="58BF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-7,6%</a:t>
            </a:r>
          </a:p>
        </p:txBody>
      </p:sp>
    </p:spTree>
    <p:extLst>
      <p:ext uri="{BB962C8B-B14F-4D97-AF65-F5344CB8AC3E}">
        <p14:creationId xmlns:p14="http://schemas.microsoft.com/office/powerpoint/2010/main" val="19673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Rent-a-Car Strategy to reduce LEAKAGE</a:t>
            </a:r>
          </a:p>
          <a:p>
            <a:r>
              <a:rPr lang="pt-PT" sz="1600" dirty="0"/>
              <a:t>CURBSIDE MANAGEMENT</a:t>
            </a:r>
          </a:p>
          <a:p>
            <a:endParaRPr lang="fr-FR" dirty="0">
              <a:solidFill>
                <a:srgbClr val="58BFC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" y="1300414"/>
            <a:ext cx="473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solidFill>
                  <a:srgbClr val="00458A"/>
                </a:solidFill>
              </a:rPr>
              <a:t>Example</a:t>
            </a:r>
            <a:r>
              <a:rPr lang="pt-PT" sz="2400" b="1" dirty="0" smtClean="0">
                <a:solidFill>
                  <a:srgbClr val="00458A"/>
                </a:solidFill>
              </a:rPr>
              <a:t> Faro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8855" y="1978993"/>
            <a:ext cx="354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58BFCE"/>
              </a:buClr>
              <a:buFont typeface="Calibri" panose="020F0502020204030204" pitchFamily="34" charset="0"/>
              <a:buChar char="&gt;"/>
            </a:pPr>
            <a:r>
              <a:rPr lang="pt-PT" sz="2800" dirty="0" err="1" smtClean="0">
                <a:solidFill>
                  <a:srgbClr val="00458A"/>
                </a:solidFill>
              </a:rPr>
              <a:t>Expected</a:t>
            </a:r>
            <a:r>
              <a:rPr lang="pt-PT" sz="2800" dirty="0" smtClean="0">
                <a:solidFill>
                  <a:srgbClr val="00458A"/>
                </a:solidFill>
              </a:rPr>
              <a:t> </a:t>
            </a:r>
            <a:r>
              <a:rPr lang="pt-PT" sz="2800" dirty="0" err="1" smtClean="0">
                <a:solidFill>
                  <a:srgbClr val="00458A"/>
                </a:solidFill>
              </a:rPr>
              <a:t>Impacts</a:t>
            </a:r>
            <a:endParaRPr lang="pt-PT" sz="2800" dirty="0" smtClean="0">
              <a:solidFill>
                <a:srgbClr val="0045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526" y="2502213"/>
            <a:ext cx="4708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PT" sz="2000" dirty="0" err="1" smtClean="0">
                <a:solidFill>
                  <a:schemeClr val="tx2"/>
                </a:solidFill>
              </a:rPr>
              <a:t>Increase</a:t>
            </a:r>
            <a:r>
              <a:rPr lang="pt-PT" sz="2000" dirty="0" smtClean="0">
                <a:solidFill>
                  <a:schemeClr val="tx2"/>
                </a:solidFill>
              </a:rPr>
              <a:t> in </a:t>
            </a:r>
            <a:r>
              <a:rPr lang="pt-PT" sz="2000" dirty="0" err="1" smtClean="0">
                <a:solidFill>
                  <a:schemeClr val="tx2"/>
                </a:solidFill>
              </a:rPr>
              <a:t>car</a:t>
            </a: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dirty="0" err="1" smtClean="0">
                <a:solidFill>
                  <a:schemeClr val="tx2"/>
                </a:solidFill>
              </a:rPr>
              <a:t>park</a:t>
            </a: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dirty="0" err="1" smtClean="0">
                <a:solidFill>
                  <a:schemeClr val="tx2"/>
                </a:solidFill>
              </a:rPr>
              <a:t>revenues</a:t>
            </a:r>
            <a:r>
              <a:rPr lang="pt-PT" sz="2000" dirty="0" smtClean="0">
                <a:solidFill>
                  <a:schemeClr val="tx2"/>
                </a:solidFill>
              </a:rPr>
              <a:t> (</a:t>
            </a:r>
            <a:r>
              <a:rPr lang="pt-PT" sz="2000" dirty="0" err="1" smtClean="0">
                <a:solidFill>
                  <a:schemeClr val="tx2"/>
                </a:solidFill>
              </a:rPr>
              <a:t>Kiss</a:t>
            </a:r>
            <a:r>
              <a:rPr lang="pt-PT" sz="2000" dirty="0" smtClean="0">
                <a:solidFill>
                  <a:schemeClr val="tx2"/>
                </a:solidFill>
              </a:rPr>
              <a:t> &amp; </a:t>
            </a:r>
            <a:r>
              <a:rPr lang="pt-PT" sz="2000" dirty="0" err="1" smtClean="0">
                <a:solidFill>
                  <a:schemeClr val="tx2"/>
                </a:solidFill>
              </a:rPr>
              <a:t>Fly</a:t>
            </a:r>
            <a:r>
              <a:rPr lang="pt-PT" sz="2000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Ability to control shuttle presence </a:t>
            </a:r>
            <a:br>
              <a:rPr lang="pt-PT" sz="2000" dirty="0" smtClean="0">
                <a:solidFill>
                  <a:schemeClr val="tx2"/>
                </a:solidFill>
              </a:rPr>
            </a:br>
            <a:r>
              <a:rPr lang="pt-PT" sz="2000" dirty="0" smtClean="0">
                <a:solidFill>
                  <a:schemeClr val="tx2"/>
                </a:solidFill>
              </a:rPr>
              <a:t>in the curbside</a:t>
            </a:r>
          </a:p>
          <a:p>
            <a:pPr>
              <a:spcBef>
                <a:spcPts val="1800"/>
              </a:spcBef>
            </a:pPr>
            <a:r>
              <a:rPr lang="pt-PT" sz="2000" dirty="0" err="1" smtClean="0">
                <a:solidFill>
                  <a:schemeClr val="tx2"/>
                </a:solidFill>
              </a:rPr>
              <a:t>Reduction</a:t>
            </a: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dirty="0" err="1" smtClean="0">
                <a:solidFill>
                  <a:schemeClr val="tx2"/>
                </a:solidFill>
              </a:rPr>
              <a:t>of</a:t>
            </a: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dirty="0" err="1" smtClean="0">
                <a:solidFill>
                  <a:schemeClr val="tx2"/>
                </a:solidFill>
              </a:rPr>
              <a:t>congestion</a:t>
            </a:r>
            <a:endParaRPr lang="pt-PT" sz="20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pt-PT" sz="2000" dirty="0" err="1" smtClean="0">
                <a:solidFill>
                  <a:schemeClr val="tx2"/>
                </a:solidFill>
              </a:rPr>
              <a:t>Reduction</a:t>
            </a: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dirty="0" err="1" smtClean="0">
                <a:solidFill>
                  <a:schemeClr val="tx2"/>
                </a:solidFill>
              </a:rPr>
              <a:t>of</a:t>
            </a:r>
            <a:r>
              <a:rPr lang="pt-PT" sz="2000" dirty="0" smtClean="0">
                <a:solidFill>
                  <a:schemeClr val="tx2"/>
                </a:solidFill>
              </a:rPr>
              <a:t> free </a:t>
            </a:r>
            <a:r>
              <a:rPr lang="pt-PT" sz="2000" dirty="0" err="1" smtClean="0">
                <a:solidFill>
                  <a:schemeClr val="tx2"/>
                </a:solidFill>
              </a:rPr>
              <a:t>unlicensed</a:t>
            </a:r>
            <a:r>
              <a:rPr lang="pt-PT" sz="2000" dirty="0" smtClean="0">
                <a:solidFill>
                  <a:schemeClr val="tx2"/>
                </a:solidFill>
              </a:rPr>
              <a:t> RAC </a:t>
            </a:r>
            <a:r>
              <a:rPr lang="pt-PT" sz="2000" dirty="0" err="1" smtClean="0">
                <a:solidFill>
                  <a:schemeClr val="tx2"/>
                </a:solidFill>
              </a:rPr>
              <a:t>activity</a:t>
            </a:r>
            <a:endParaRPr lang="pt-PT" sz="20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endParaRPr lang="pt-PT" sz="2000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1918815"/>
            <a:ext cx="5889134" cy="412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46313" y="59690"/>
            <a:ext cx="11522529" cy="5333093"/>
          </a:xfrm>
        </p:spPr>
        <p:txBody>
          <a:bodyPr/>
          <a:lstStyle/>
          <a:p>
            <a:r>
              <a:rPr lang="pt-PT" dirty="0" smtClean="0"/>
              <a:t>value creation from RENEGOTIATION OF LICENSES</a:t>
            </a:r>
          </a:p>
          <a:p>
            <a:r>
              <a:rPr lang="pt-PT" sz="1600" dirty="0" smtClean="0"/>
              <a:t>IMPACT IN 2015 </a:t>
            </a:r>
          </a:p>
          <a:p>
            <a:r>
              <a:rPr lang="pt-PT" sz="1000" dirty="0" smtClean="0"/>
              <a:t>(million euros)</a:t>
            </a:r>
          </a:p>
          <a:p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1916858" y="1422967"/>
            <a:ext cx="417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solidFill>
                  <a:srgbClr val="00458A"/>
                </a:solidFill>
              </a:rPr>
              <a:t>Partner</a:t>
            </a:r>
            <a:endParaRPr lang="pt-PT" sz="2000" dirty="0" smtClean="0">
              <a:solidFill>
                <a:srgbClr val="0045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4082" y="1425239"/>
            <a:ext cx="163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rgbClr val="00458A"/>
                </a:solidFill>
              </a:rPr>
              <a:t>Yield </a:t>
            </a:r>
            <a:r>
              <a:rPr lang="pt-PT" sz="2000" dirty="0" err="1" smtClean="0">
                <a:solidFill>
                  <a:srgbClr val="00458A"/>
                </a:solidFill>
              </a:rPr>
              <a:t>increase</a:t>
            </a:r>
            <a:endParaRPr lang="pt-PT" sz="2000" dirty="0" smtClean="0">
              <a:solidFill>
                <a:srgbClr val="00458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58126" y="1763793"/>
            <a:ext cx="2592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7294" y="1766065"/>
            <a:ext cx="1656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335" y="2059136"/>
            <a:ext cx="15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458A"/>
                </a:solidFill>
              </a:rPr>
              <a:t>DUTY FREE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35" y="5159504"/>
            <a:ext cx="154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458A"/>
                </a:solidFill>
              </a:rPr>
              <a:t>FOOD RENEWALS</a:t>
            </a:r>
            <a:endParaRPr lang="pt-PT" b="1" dirty="0">
              <a:solidFill>
                <a:srgbClr val="00458A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2192" y="2602339"/>
            <a:ext cx="7020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335" y="3151733"/>
            <a:ext cx="15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458A"/>
                </a:solidFill>
              </a:rPr>
              <a:t>ADVERTISING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35" y="4148794"/>
            <a:ext cx="154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458A"/>
                </a:solidFill>
              </a:rPr>
              <a:t>NEW TENDERS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0777" y="1427511"/>
            <a:ext cx="246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 smtClean="0">
                <a:solidFill>
                  <a:srgbClr val="00458A"/>
                </a:solidFill>
              </a:rPr>
              <a:t>Revenues</a:t>
            </a:r>
            <a:r>
              <a:rPr lang="pt-PT" sz="2000" dirty="0" smtClean="0">
                <a:solidFill>
                  <a:srgbClr val="00458A"/>
                </a:solidFill>
              </a:rPr>
              <a:t> </a:t>
            </a:r>
            <a:r>
              <a:rPr lang="pt-PT" sz="2000" dirty="0" err="1" smtClean="0">
                <a:solidFill>
                  <a:srgbClr val="00458A"/>
                </a:solidFill>
              </a:rPr>
              <a:t>Increase</a:t>
            </a:r>
            <a:endParaRPr lang="pt-PT" sz="2000" dirty="0" smtClean="0">
              <a:solidFill>
                <a:srgbClr val="00458A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562046" y="1768337"/>
            <a:ext cx="2376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18112" y="3537444"/>
            <a:ext cx="7020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6736" y="4709661"/>
            <a:ext cx="7020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58126" y="2101891"/>
            <a:ext cx="2592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PT" sz="2000" dirty="0" smtClean="0">
                <a:solidFill>
                  <a:schemeClr val="tx2"/>
                </a:solidFill>
              </a:rPr>
              <a:t>Nuance/</a:t>
            </a:r>
            <a:r>
              <a:rPr lang="pt-PT" sz="2000" dirty="0" err="1" smtClean="0">
                <a:solidFill>
                  <a:schemeClr val="tx2"/>
                </a:solidFill>
              </a:rPr>
              <a:t>Dufry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0398" y="2836059"/>
            <a:ext cx="2592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PT" sz="2000" dirty="0" err="1" smtClean="0">
                <a:solidFill>
                  <a:schemeClr val="tx2"/>
                </a:solidFill>
              </a:rPr>
              <a:t>JCDecaux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1653" y="3626013"/>
            <a:ext cx="2592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PT" sz="2000" dirty="0" smtClean="0">
                <a:solidFill>
                  <a:schemeClr val="tx2"/>
                </a:solidFill>
              </a:rPr>
              <a:t>Money Exchange</a:t>
            </a:r>
          </a:p>
          <a:p>
            <a:endParaRPr lang="pt-PT" sz="2000" dirty="0">
              <a:solidFill>
                <a:schemeClr val="tx2"/>
              </a:solidFill>
            </a:endParaRPr>
          </a:p>
          <a:p>
            <a:r>
              <a:rPr lang="pt-PT" sz="2000" dirty="0" err="1" smtClean="0">
                <a:solidFill>
                  <a:schemeClr val="tx2"/>
                </a:solidFill>
              </a:rPr>
              <a:t>Parapharmacies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4942" y="4789844"/>
            <a:ext cx="2592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t-PT" sz="2000" dirty="0" err="1" smtClean="0">
                <a:solidFill>
                  <a:schemeClr val="tx2"/>
                </a:solidFill>
              </a:rPr>
              <a:t>Mcdonalds</a:t>
            </a:r>
            <a:endParaRPr lang="pt-PT" sz="2000" dirty="0" smtClean="0">
              <a:solidFill>
                <a:schemeClr val="tx2"/>
              </a:solidFill>
            </a:endParaRPr>
          </a:p>
          <a:p>
            <a:r>
              <a:rPr lang="pt-PT" sz="2000" dirty="0" smtClean="0">
                <a:solidFill>
                  <a:schemeClr val="tx2"/>
                </a:solidFill>
              </a:rPr>
              <a:t>AREAS</a:t>
            </a:r>
          </a:p>
          <a:p>
            <a:r>
              <a:rPr lang="pt-PT" sz="2000" dirty="0" err="1" smtClean="0">
                <a:solidFill>
                  <a:schemeClr val="tx2"/>
                </a:solidFill>
              </a:rPr>
              <a:t>Ibersol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4868" y="2075126"/>
            <a:ext cx="1560635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pt-PT" sz="2000" dirty="0" smtClean="0">
                <a:solidFill>
                  <a:schemeClr val="tx2"/>
                </a:solidFill>
              </a:rPr>
              <a:t>+ 6 pp</a:t>
            </a:r>
            <a:endParaRPr lang="pt-PT" sz="2000" baseline="300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7140" y="2824683"/>
            <a:ext cx="1560635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algn="r"/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9%</a:t>
            </a:r>
            <a:endParaRPr lang="pt-PT" sz="2000" baseline="300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28395" y="3614637"/>
            <a:ext cx="156063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algn="r">
              <a:buNone/>
            </a:pPr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3 pp</a:t>
            </a:r>
            <a:endParaRPr lang="pt-PT" sz="2000" dirty="0">
              <a:solidFill>
                <a:schemeClr val="tx2"/>
              </a:solidFill>
            </a:endParaRPr>
          </a:p>
          <a:p>
            <a:pPr algn="r"/>
            <a:endParaRPr lang="pt-PT" sz="20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+ 6 pp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1684" y="4778468"/>
            <a:ext cx="156063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algn="r">
              <a:buNone/>
            </a:pPr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8 pp</a:t>
            </a:r>
          </a:p>
          <a:p>
            <a:pPr marL="0" indent="0" algn="r">
              <a:buNone/>
            </a:pPr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7 pp</a:t>
            </a:r>
            <a:endParaRPr lang="pt-PT" sz="20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0,5 pp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3910" y="2063750"/>
            <a:ext cx="1560635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pt-PT" sz="2000" dirty="0" smtClean="0">
                <a:solidFill>
                  <a:schemeClr val="tx2"/>
                </a:solidFill>
              </a:rPr>
              <a:t>+ 10 M€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6182" y="2813307"/>
            <a:ext cx="1560635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pPr algn="r"/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0,3 </a:t>
            </a:r>
            <a:r>
              <a:rPr lang="pt-PT" sz="2000" dirty="0">
                <a:solidFill>
                  <a:schemeClr val="tx2"/>
                </a:solidFill>
              </a:rPr>
              <a:t>M</a:t>
            </a:r>
            <a:r>
              <a:rPr lang="pt-PT" sz="2000" dirty="0" smtClean="0">
                <a:solidFill>
                  <a:schemeClr val="tx2"/>
                </a:solidFill>
              </a:rPr>
              <a:t>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47437" y="3616909"/>
            <a:ext cx="156063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algn="r">
              <a:buNone/>
            </a:pPr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0,8 M€</a:t>
            </a:r>
            <a:endParaRPr lang="pt-PT" sz="2000" dirty="0">
              <a:solidFill>
                <a:schemeClr val="tx2"/>
              </a:solidFill>
            </a:endParaRPr>
          </a:p>
          <a:p>
            <a:pPr algn="r"/>
            <a:endParaRPr lang="pt-PT" sz="20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+ 0,15 M€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726" y="4767092"/>
            <a:ext cx="156063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algn="r">
              <a:buNone/>
            </a:pPr>
            <a:r>
              <a:rPr lang="pt-PT" sz="2000" dirty="0">
                <a:solidFill>
                  <a:schemeClr val="tx2"/>
                </a:solidFill>
              </a:rPr>
              <a:t>+ </a:t>
            </a:r>
            <a:r>
              <a:rPr lang="pt-PT" sz="2000" dirty="0" smtClean="0">
                <a:solidFill>
                  <a:schemeClr val="tx2"/>
                </a:solidFill>
              </a:rPr>
              <a:t>0,2 M€</a:t>
            </a:r>
            <a:endParaRPr lang="pt-PT" sz="20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+ 0,3 M€</a:t>
            </a:r>
            <a:endParaRPr lang="pt-PT" sz="20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+ 0,1 M€</a:t>
            </a:r>
            <a:endParaRPr lang="pt-P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58315E"/>
                </a:solidFill>
              </a:rPr>
              <a:t>A more commercially FOCUSED ORGANIZATION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68798" y="4414772"/>
            <a:ext cx="5368976" cy="374571"/>
          </a:xfrm>
          <a:prstGeom prst="roundRect">
            <a:avLst/>
          </a:prstGeom>
          <a:noFill/>
          <a:ln w="38100">
            <a:solidFill>
              <a:srgbClr val="58315E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PT" sz="1600" dirty="0" smtClean="0"/>
              <a:t>MAINTENANCE TRANSFERED TO THE AIRPORT BUSINESS UNIT</a:t>
            </a:r>
            <a:endParaRPr lang="pt-PT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866526" y="4832328"/>
            <a:ext cx="5368976" cy="374571"/>
          </a:xfrm>
          <a:prstGeom prst="roundRect">
            <a:avLst/>
          </a:prstGeom>
          <a:noFill/>
          <a:ln w="38100">
            <a:solidFill>
              <a:srgbClr val="58315E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PT" sz="1600" dirty="0" smtClean="0"/>
              <a:t>WEEKLY FOLLOW-UP MEETINGS AND PERFORMANCE REVIEW</a:t>
            </a:r>
            <a:endParaRPr lang="pt-PT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868798" y="5246638"/>
            <a:ext cx="5368976" cy="374571"/>
          </a:xfrm>
          <a:prstGeom prst="roundRect">
            <a:avLst/>
          </a:prstGeom>
          <a:noFill/>
          <a:ln w="38100">
            <a:solidFill>
              <a:srgbClr val="58315E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PT" sz="1600" dirty="0" smtClean="0"/>
              <a:t>PROJECT BASED DELIVERABLES</a:t>
            </a:r>
            <a:endParaRPr lang="pt-PT" sz="1600" dirty="0"/>
          </a:p>
        </p:txBody>
      </p:sp>
      <p:grpSp>
        <p:nvGrpSpPr>
          <p:cNvPr id="5" name="Groupe 4"/>
          <p:cNvGrpSpPr/>
          <p:nvPr/>
        </p:nvGrpSpPr>
        <p:grpSpPr>
          <a:xfrm>
            <a:off x="444499" y="1241409"/>
            <a:ext cx="9218185" cy="4334876"/>
            <a:chOff x="444500" y="1241409"/>
            <a:chExt cx="7795452" cy="3665832"/>
          </a:xfrm>
        </p:grpSpPr>
        <p:cxnSp>
          <p:nvCxnSpPr>
            <p:cNvPr id="6" name="AutoShape 86"/>
            <p:cNvCxnSpPr>
              <a:cxnSpLocks noChangeShapeType="1"/>
            </p:cNvCxnSpPr>
            <p:nvPr/>
          </p:nvCxnSpPr>
          <p:spPr bwMode="auto">
            <a:xfrm>
              <a:off x="1129508" y="2799220"/>
              <a:ext cx="0" cy="198000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7" name="AutoShape 77"/>
            <p:cNvCxnSpPr>
              <a:cxnSpLocks noChangeShapeType="1"/>
            </p:cNvCxnSpPr>
            <p:nvPr/>
          </p:nvCxnSpPr>
          <p:spPr bwMode="auto">
            <a:xfrm>
              <a:off x="2852596" y="1975469"/>
              <a:ext cx="1188000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8" name="AutoShape 78"/>
            <p:cNvCxnSpPr>
              <a:cxnSpLocks noChangeShapeType="1"/>
            </p:cNvCxnSpPr>
            <p:nvPr/>
          </p:nvCxnSpPr>
          <p:spPr bwMode="auto">
            <a:xfrm>
              <a:off x="3434924" y="2358216"/>
              <a:ext cx="0" cy="214131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11" name="AutoShape 68"/>
            <p:cNvSpPr>
              <a:spLocks noChangeArrowheads="1"/>
            </p:cNvSpPr>
            <p:nvPr/>
          </p:nvSpPr>
          <p:spPr bwMode="auto">
            <a:xfrm>
              <a:off x="1450999" y="1687052"/>
              <a:ext cx="1404000" cy="5040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>
                  <a:solidFill>
                    <a:schemeClr val="tx1"/>
                  </a:solidFill>
                </a:rPr>
                <a:t>Marketing</a:t>
              </a:r>
            </a:p>
          </p:txBody>
        </p:sp>
        <p:cxnSp>
          <p:nvCxnSpPr>
            <p:cNvPr id="12" name="AutoShape 70"/>
            <p:cNvCxnSpPr>
              <a:cxnSpLocks noChangeShapeType="1"/>
            </p:cNvCxnSpPr>
            <p:nvPr/>
          </p:nvCxnSpPr>
          <p:spPr bwMode="auto">
            <a:xfrm>
              <a:off x="4184465" y="1797751"/>
              <a:ext cx="184" cy="553843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13" name="AutoShape 71"/>
            <p:cNvCxnSpPr>
              <a:cxnSpLocks noChangeShapeType="1"/>
            </p:cNvCxnSpPr>
            <p:nvPr/>
          </p:nvCxnSpPr>
          <p:spPr bwMode="auto">
            <a:xfrm>
              <a:off x="1147808" y="2358216"/>
              <a:ext cx="5976000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14" name="AutoShape 71"/>
            <p:cNvSpPr>
              <a:spLocks noChangeArrowheads="1"/>
            </p:cNvSpPr>
            <p:nvPr/>
          </p:nvSpPr>
          <p:spPr bwMode="auto">
            <a:xfrm>
              <a:off x="6835952" y="2567861"/>
              <a:ext cx="1404000" cy="5040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dirty="0" smtClean="0">
                  <a:solidFill>
                    <a:schemeClr val="tx1"/>
                  </a:solidFill>
                </a:rPr>
                <a:t>Telecom, </a:t>
              </a:r>
              <a:r>
                <a:rPr lang="pt-PT" dirty="0" err="1" smtClean="0">
                  <a:solidFill>
                    <a:schemeClr val="tx1"/>
                  </a:solidFill>
                </a:rPr>
                <a:t>Processing</a:t>
              </a:r>
              <a:r>
                <a:rPr lang="pt-PT" dirty="0" smtClean="0">
                  <a:solidFill>
                    <a:schemeClr val="tx1"/>
                  </a:solidFill>
                </a:rPr>
                <a:t> &amp; </a:t>
              </a:r>
              <a:r>
                <a:rPr lang="pt-PT" dirty="0" err="1" smtClean="0">
                  <a:solidFill>
                    <a:schemeClr val="tx1"/>
                  </a:solidFill>
                </a:rPr>
                <a:t>Systems</a:t>
              </a:r>
              <a:endParaRPr lang="pt-PT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AutoShape 78"/>
            <p:cNvCxnSpPr>
              <a:cxnSpLocks noChangeShapeType="1"/>
            </p:cNvCxnSpPr>
            <p:nvPr/>
          </p:nvCxnSpPr>
          <p:spPr bwMode="auto">
            <a:xfrm>
              <a:off x="4184032" y="1595679"/>
              <a:ext cx="0" cy="2141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77"/>
            <p:cNvCxnSpPr>
              <a:cxnSpLocks noChangeShapeType="1"/>
            </p:cNvCxnSpPr>
            <p:nvPr/>
          </p:nvCxnSpPr>
          <p:spPr bwMode="auto">
            <a:xfrm>
              <a:off x="4017836" y="1975469"/>
              <a:ext cx="1512000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17" name="AutoShape 68"/>
            <p:cNvSpPr>
              <a:spLocks noChangeArrowheads="1"/>
            </p:cNvSpPr>
            <p:nvPr/>
          </p:nvSpPr>
          <p:spPr bwMode="auto">
            <a:xfrm>
              <a:off x="5513543" y="1696575"/>
              <a:ext cx="1404000" cy="5040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>
                  <a:solidFill>
                    <a:schemeClr val="tx1"/>
                  </a:solidFill>
                </a:rPr>
                <a:t>Manag</a:t>
              </a:r>
              <a:r>
                <a:rPr lang="pt-PT" sz="2000" dirty="0">
                  <a:solidFill>
                    <a:schemeClr val="tx1"/>
                  </a:solidFill>
                </a:rPr>
                <a:t>. </a:t>
              </a:r>
              <a:r>
                <a:rPr lang="pt-PT" sz="2000" dirty="0" err="1">
                  <a:solidFill>
                    <a:schemeClr val="tx1"/>
                  </a:solidFill>
                </a:rPr>
                <a:t>Info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AutoShape 78"/>
            <p:cNvCxnSpPr>
              <a:cxnSpLocks noChangeShapeType="1"/>
            </p:cNvCxnSpPr>
            <p:nvPr/>
          </p:nvCxnSpPr>
          <p:spPr bwMode="auto">
            <a:xfrm>
              <a:off x="5511452" y="2371323"/>
              <a:ext cx="0" cy="214131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19" name="AutoShape 68"/>
            <p:cNvSpPr>
              <a:spLocks noChangeArrowheads="1"/>
            </p:cNvSpPr>
            <p:nvPr/>
          </p:nvSpPr>
          <p:spPr bwMode="auto">
            <a:xfrm>
              <a:off x="5188700" y="2581894"/>
              <a:ext cx="1404000" cy="5040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smtClean="0">
                  <a:solidFill>
                    <a:schemeClr val="tx1"/>
                  </a:solidFill>
                </a:rPr>
                <a:t>Real </a:t>
              </a:r>
              <a:r>
                <a:rPr lang="pt-PT" sz="2000" dirty="0" err="1" smtClean="0">
                  <a:solidFill>
                    <a:schemeClr val="tx1"/>
                  </a:solidFill>
                </a:rPr>
                <a:t>Estate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AutoShape 78"/>
            <p:cNvCxnSpPr>
              <a:cxnSpLocks noChangeShapeType="1"/>
            </p:cNvCxnSpPr>
            <p:nvPr/>
          </p:nvCxnSpPr>
          <p:spPr bwMode="auto">
            <a:xfrm>
              <a:off x="1135659" y="2344205"/>
              <a:ext cx="0" cy="214131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78"/>
            <p:cNvCxnSpPr>
              <a:cxnSpLocks noChangeShapeType="1"/>
            </p:cNvCxnSpPr>
            <p:nvPr/>
          </p:nvCxnSpPr>
          <p:spPr bwMode="auto">
            <a:xfrm>
              <a:off x="7118862" y="2353730"/>
              <a:ext cx="0" cy="214131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3480038" y="1241409"/>
              <a:ext cx="1404000" cy="50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smtClean="0">
                  <a:solidFill>
                    <a:schemeClr val="tx1"/>
                  </a:solidFill>
                </a:rPr>
                <a:t>Non </a:t>
              </a:r>
              <a:r>
                <a:rPr lang="pt-PT" sz="2000" dirty="0" err="1" smtClean="0">
                  <a:solidFill>
                    <a:schemeClr val="tx1"/>
                  </a:solidFill>
                </a:rPr>
                <a:t>Aviation</a:t>
              </a:r>
              <a:endParaRPr lang="pt-PT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3" name="AutoShape 77"/>
            <p:cNvCxnSpPr>
              <a:cxnSpLocks noChangeShapeType="1"/>
              <a:endCxn id="32" idx="1"/>
            </p:cNvCxnSpPr>
            <p:nvPr/>
          </p:nvCxnSpPr>
          <p:spPr bwMode="auto">
            <a:xfrm>
              <a:off x="1129508" y="3278847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77"/>
            <p:cNvCxnSpPr>
              <a:cxnSpLocks noChangeShapeType="1"/>
            </p:cNvCxnSpPr>
            <p:nvPr/>
          </p:nvCxnSpPr>
          <p:spPr bwMode="auto">
            <a:xfrm>
              <a:off x="1129508" y="3649416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77"/>
            <p:cNvCxnSpPr>
              <a:cxnSpLocks noChangeShapeType="1"/>
            </p:cNvCxnSpPr>
            <p:nvPr/>
          </p:nvCxnSpPr>
          <p:spPr bwMode="auto">
            <a:xfrm>
              <a:off x="1129508" y="4005471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26" name="AutoShape 77"/>
            <p:cNvCxnSpPr>
              <a:cxnSpLocks noChangeShapeType="1"/>
            </p:cNvCxnSpPr>
            <p:nvPr/>
          </p:nvCxnSpPr>
          <p:spPr bwMode="auto">
            <a:xfrm>
              <a:off x="1129508" y="4370598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>
              <a:off x="1129508" y="4764300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30" name="AutoShape 92"/>
            <p:cNvSpPr>
              <a:spLocks noChangeArrowheads="1"/>
            </p:cNvSpPr>
            <p:nvPr/>
          </p:nvSpPr>
          <p:spPr bwMode="auto">
            <a:xfrm>
              <a:off x="1346004" y="4583241"/>
              <a:ext cx="1404000" cy="324000"/>
            </a:xfrm>
            <a:prstGeom prst="roundRect">
              <a:avLst>
                <a:gd name="adj" fmla="val 16667"/>
              </a:avLst>
            </a:prstGeom>
            <a:solidFill>
              <a:srgbClr val="5831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>
                  <a:solidFill>
                    <a:schemeClr val="bg1"/>
                  </a:solidFill>
                </a:rPr>
                <a:t>Advertising</a:t>
              </a:r>
              <a:endParaRPr lang="pt-PT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444500" y="2569754"/>
              <a:ext cx="1404000" cy="50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 smtClean="0">
                  <a:solidFill>
                    <a:schemeClr val="tx1"/>
                  </a:solidFill>
                </a:rPr>
                <a:t>Retail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AutoShape 86"/>
            <p:cNvCxnSpPr>
              <a:cxnSpLocks noChangeShapeType="1"/>
            </p:cNvCxnSpPr>
            <p:nvPr/>
          </p:nvCxnSpPr>
          <p:spPr bwMode="auto">
            <a:xfrm>
              <a:off x="3357410" y="2791966"/>
              <a:ext cx="0" cy="86400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38" name="AutoShape 77"/>
            <p:cNvCxnSpPr>
              <a:cxnSpLocks noChangeShapeType="1"/>
              <a:endCxn id="41" idx="1"/>
            </p:cNvCxnSpPr>
            <p:nvPr/>
          </p:nvCxnSpPr>
          <p:spPr bwMode="auto">
            <a:xfrm>
              <a:off x="3357410" y="3271593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77"/>
            <p:cNvCxnSpPr>
              <a:cxnSpLocks noChangeShapeType="1"/>
            </p:cNvCxnSpPr>
            <p:nvPr/>
          </p:nvCxnSpPr>
          <p:spPr bwMode="auto">
            <a:xfrm>
              <a:off x="3357410" y="3642162"/>
              <a:ext cx="236433" cy="0"/>
            </a:xfrm>
            <a:prstGeom prst="straightConnector1">
              <a:avLst/>
            </a:prstGeom>
            <a:noFill/>
            <a:ln w="38100">
              <a:solidFill>
                <a:srgbClr val="58315E"/>
              </a:solidFill>
              <a:round/>
              <a:headEnd/>
              <a:tailEnd/>
            </a:ln>
            <a:effectLst/>
          </p:spPr>
        </p:cxnSp>
        <p:sp>
          <p:nvSpPr>
            <p:cNvPr id="40" name="AutoShape 19"/>
            <p:cNvSpPr>
              <a:spLocks noChangeArrowheads="1"/>
            </p:cNvSpPr>
            <p:nvPr/>
          </p:nvSpPr>
          <p:spPr bwMode="auto">
            <a:xfrm>
              <a:off x="3593843" y="3476191"/>
              <a:ext cx="1404000" cy="331254"/>
            </a:xfrm>
            <a:prstGeom prst="roundRect">
              <a:avLst>
                <a:gd name="adj" fmla="val 16667"/>
              </a:avLst>
            </a:prstGeom>
            <a:solidFill>
              <a:srgbClr val="58315E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smtClean="0">
                  <a:solidFill>
                    <a:schemeClr val="bg1"/>
                  </a:solidFill>
                </a:rPr>
                <a:t>Rent-a-Car</a:t>
              </a:r>
              <a:endParaRPr lang="pt-PT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19"/>
            <p:cNvSpPr>
              <a:spLocks noChangeArrowheads="1"/>
            </p:cNvSpPr>
            <p:nvPr/>
          </p:nvSpPr>
          <p:spPr bwMode="auto">
            <a:xfrm>
              <a:off x="3593843" y="3109593"/>
              <a:ext cx="1404000" cy="3240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smtClean="0">
                  <a:solidFill>
                    <a:schemeClr val="tx1"/>
                  </a:solidFill>
                </a:rPr>
                <a:t>Parking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2904238" y="2569754"/>
              <a:ext cx="1404000" cy="50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 smtClean="0">
                  <a:solidFill>
                    <a:schemeClr val="tx1"/>
                  </a:solidFill>
                </a:rPr>
                <a:t>Curbside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AutoShape 90"/>
            <p:cNvSpPr>
              <a:spLocks noChangeArrowheads="1"/>
            </p:cNvSpPr>
            <p:nvPr/>
          </p:nvSpPr>
          <p:spPr bwMode="auto">
            <a:xfrm>
              <a:off x="1336937" y="3850043"/>
              <a:ext cx="1404000" cy="32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>
                  <a:solidFill>
                    <a:schemeClr val="tx1"/>
                  </a:solidFill>
                </a:rPr>
                <a:t>Proj</a:t>
              </a:r>
              <a:r>
                <a:rPr lang="pt-PT" sz="2000" dirty="0">
                  <a:solidFill>
                    <a:schemeClr val="tx1"/>
                  </a:solidFill>
                </a:rPr>
                <a:t>. &amp; </a:t>
              </a:r>
              <a:r>
                <a:rPr lang="pt-PT" sz="2000" dirty="0" err="1">
                  <a:solidFill>
                    <a:schemeClr val="tx1"/>
                  </a:solidFill>
                </a:rPr>
                <a:t>works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AutoShape 91"/>
            <p:cNvSpPr>
              <a:spLocks noChangeArrowheads="1"/>
            </p:cNvSpPr>
            <p:nvPr/>
          </p:nvSpPr>
          <p:spPr bwMode="auto">
            <a:xfrm>
              <a:off x="1346004" y="4216641"/>
              <a:ext cx="1404000" cy="32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>
                  <a:solidFill>
                    <a:schemeClr val="tx1"/>
                  </a:solidFill>
                </a:rPr>
                <a:t>Licensing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>
              <a:off x="1354556" y="3483445"/>
              <a:ext cx="1404000" cy="32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>
                  <a:solidFill>
                    <a:schemeClr val="tx1"/>
                  </a:solidFill>
                </a:rPr>
                <a:t>Conc</a:t>
              </a:r>
              <a:r>
                <a:rPr lang="pt-PT" sz="2000" dirty="0">
                  <a:solidFill>
                    <a:schemeClr val="tx1"/>
                  </a:solidFill>
                </a:rPr>
                <a:t>. </a:t>
              </a:r>
              <a:r>
                <a:rPr lang="pt-PT" sz="2000" dirty="0" err="1">
                  <a:solidFill>
                    <a:schemeClr val="tx1"/>
                  </a:solidFill>
                </a:rPr>
                <a:t>Manag</a:t>
              </a:r>
              <a:r>
                <a:rPr lang="pt-PT" sz="20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1365941" y="3116847"/>
              <a:ext cx="1404000" cy="32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5831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2000" dirty="0" err="1">
                  <a:solidFill>
                    <a:schemeClr val="tx1"/>
                  </a:solidFill>
                </a:rPr>
                <a:t>Development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6540"/>
            <a:ext cx="3608832" cy="4213863"/>
          </a:xfrm>
          <a:prstGeom prst="rect">
            <a:avLst/>
          </a:prstGeom>
          <a:noFill/>
          <a:ln w="9525">
            <a:solidFill>
              <a:srgbClr val="5831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1794" y="198120"/>
            <a:ext cx="11522529" cy="768531"/>
          </a:xfrm>
        </p:spPr>
        <p:txBody>
          <a:bodyPr/>
          <a:lstStyle/>
          <a:p>
            <a:r>
              <a:rPr lang="pt-PT" dirty="0" smtClean="0"/>
              <a:t>A more </a:t>
            </a:r>
            <a:r>
              <a:rPr lang="pt-PT" dirty="0" err="1" smtClean="0"/>
              <a:t>knowledge-building</a:t>
            </a:r>
            <a:r>
              <a:rPr lang="pt-PT" dirty="0" smtClean="0"/>
              <a:t> ORGANIZATION</a:t>
            </a:r>
          </a:p>
          <a:p>
            <a:r>
              <a:rPr lang="pt-PT" sz="1600" dirty="0" smtClean="0"/>
              <a:t>New </a:t>
            </a:r>
            <a:r>
              <a:rPr lang="pt-PT" sz="1600" dirty="0" err="1" smtClean="0"/>
              <a:t>governance</a:t>
            </a:r>
            <a:r>
              <a:rPr lang="pt-PT" sz="1600" dirty="0" smtClean="0"/>
              <a:t> </a:t>
            </a:r>
            <a:r>
              <a:rPr lang="pt-PT" sz="1600" dirty="0" err="1" smtClean="0"/>
              <a:t>model</a:t>
            </a:r>
            <a:r>
              <a:rPr lang="pt-PT" sz="1600" dirty="0" smtClean="0"/>
              <a:t> </a:t>
            </a:r>
            <a:r>
              <a:rPr lang="pt-PT" sz="1600" dirty="0" err="1" smtClean="0"/>
              <a:t>with</a:t>
            </a:r>
            <a:r>
              <a:rPr lang="pt-PT" sz="1600" dirty="0" smtClean="0"/>
              <a:t> </a:t>
            </a:r>
            <a:r>
              <a:rPr lang="pt-PT" sz="1600" dirty="0" err="1" smtClean="0"/>
              <a:t>licensees</a:t>
            </a:r>
            <a:endParaRPr lang="fr-F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1794" y="1252837"/>
            <a:ext cx="44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Major </a:t>
            </a:r>
            <a:r>
              <a:rPr lang="pt-PT" b="1" dirty="0" err="1" smtClean="0">
                <a:solidFill>
                  <a:srgbClr val="00458A"/>
                </a:solidFill>
              </a:rPr>
              <a:t>Goals</a:t>
            </a:r>
            <a:endParaRPr lang="pt-PT" b="1" dirty="0" smtClean="0">
              <a:solidFill>
                <a:srgbClr val="0045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793" y="1537153"/>
            <a:ext cx="540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 smtClean="0">
                <a:solidFill>
                  <a:schemeClr val="tx2"/>
                </a:solidFill>
              </a:rPr>
              <a:t>Follow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licensees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economic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and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operational</a:t>
            </a:r>
            <a:r>
              <a:rPr lang="pt-PT" sz="1600" dirty="0" smtClean="0">
                <a:solidFill>
                  <a:schemeClr val="tx2"/>
                </a:solidFill>
              </a:rPr>
              <a:t> performance</a:t>
            </a:r>
          </a:p>
          <a:p>
            <a:pPr marL="285750" indent="-285750"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smtClean="0">
                <a:solidFill>
                  <a:schemeClr val="tx2"/>
                </a:solidFill>
              </a:rPr>
              <a:t>Define </a:t>
            </a:r>
            <a:r>
              <a:rPr lang="pt-PT" sz="1600" dirty="0" err="1" smtClean="0">
                <a:solidFill>
                  <a:schemeClr val="tx2"/>
                </a:solidFill>
              </a:rPr>
              <a:t>corrective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measures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and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action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plans</a:t>
            </a:r>
            <a:endParaRPr lang="pt-PT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 smtClean="0">
                <a:solidFill>
                  <a:schemeClr val="tx2"/>
                </a:solidFill>
              </a:rPr>
              <a:t>Articulate</a:t>
            </a:r>
            <a:r>
              <a:rPr lang="pt-PT" sz="1600" dirty="0" smtClean="0">
                <a:solidFill>
                  <a:schemeClr val="tx2"/>
                </a:solidFill>
              </a:rPr>
              <a:t> marketing </a:t>
            </a:r>
            <a:r>
              <a:rPr lang="pt-PT" sz="1600" dirty="0" err="1" smtClean="0">
                <a:solidFill>
                  <a:schemeClr val="tx2"/>
                </a:solidFill>
              </a:rPr>
              <a:t>initiatives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794" y="2445116"/>
            <a:ext cx="44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00458A"/>
                </a:solidFill>
              </a:rPr>
              <a:t>Steering</a:t>
            </a:r>
            <a:r>
              <a:rPr lang="pt-PT" b="1" dirty="0" smtClean="0">
                <a:solidFill>
                  <a:srgbClr val="00458A"/>
                </a:solidFill>
              </a:rPr>
              <a:t> </a:t>
            </a:r>
            <a:r>
              <a:rPr lang="pt-PT" b="1" dirty="0" err="1" smtClean="0">
                <a:solidFill>
                  <a:srgbClr val="00458A"/>
                </a:solidFill>
              </a:rPr>
              <a:t>Committee</a:t>
            </a:r>
            <a:endParaRPr lang="pt-PT" b="1" dirty="0" smtClean="0">
              <a:solidFill>
                <a:srgbClr val="0045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93" y="2756728"/>
            <a:ext cx="540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Analyse</a:t>
            </a:r>
            <a:r>
              <a:rPr lang="pt-PT" sz="1600" dirty="0">
                <a:solidFill>
                  <a:schemeClr val="tx2"/>
                </a:solidFill>
              </a:rPr>
              <a:t> macro </a:t>
            </a:r>
            <a:r>
              <a:rPr lang="pt-PT" sz="1600" dirty="0" err="1">
                <a:solidFill>
                  <a:schemeClr val="tx2"/>
                </a:solidFill>
              </a:rPr>
              <a:t>results</a:t>
            </a:r>
            <a:endParaRPr lang="pt-PT" sz="1600" dirty="0">
              <a:solidFill>
                <a:schemeClr val="tx2"/>
              </a:solidFill>
            </a:endParaRPr>
          </a:p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Review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strategic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issues</a:t>
            </a:r>
            <a:endParaRPr lang="pt-PT" sz="1600" dirty="0">
              <a:solidFill>
                <a:schemeClr val="tx2"/>
              </a:solidFill>
            </a:endParaRPr>
          </a:p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Evaluate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current</a:t>
            </a:r>
            <a:r>
              <a:rPr lang="pt-PT" sz="1600" dirty="0">
                <a:solidFill>
                  <a:schemeClr val="tx2"/>
                </a:solidFill>
              </a:rPr>
              <a:t> status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ongoing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projects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94" y="3638874"/>
            <a:ext cx="44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00458A"/>
                </a:solidFill>
              </a:rPr>
              <a:t>Operations</a:t>
            </a:r>
            <a:r>
              <a:rPr lang="pt-PT" b="1" dirty="0" smtClean="0">
                <a:solidFill>
                  <a:srgbClr val="00458A"/>
                </a:solidFill>
              </a:rPr>
              <a:t> </a:t>
            </a:r>
            <a:r>
              <a:rPr lang="pt-PT" b="1" dirty="0" err="1" smtClean="0">
                <a:solidFill>
                  <a:srgbClr val="00458A"/>
                </a:solidFill>
              </a:rPr>
              <a:t>Committee</a:t>
            </a:r>
            <a:endParaRPr lang="pt-PT" b="1" dirty="0" smtClean="0">
              <a:solidFill>
                <a:srgbClr val="0045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793" y="3991430"/>
            <a:ext cx="540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Analyse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detailed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results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the</a:t>
            </a:r>
            <a:r>
              <a:rPr lang="pt-PT" sz="1600" dirty="0">
                <a:solidFill>
                  <a:schemeClr val="tx2"/>
                </a:solidFill>
              </a:rPr>
              <a:t> business</a:t>
            </a:r>
          </a:p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Evaluate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operational</a:t>
            </a:r>
            <a:r>
              <a:rPr lang="pt-PT" sz="1600" dirty="0">
                <a:solidFill>
                  <a:schemeClr val="tx2"/>
                </a:solidFill>
              </a:rPr>
              <a:t> performance </a:t>
            </a:r>
            <a:r>
              <a:rPr lang="pt-PT" sz="1600" dirty="0" err="1">
                <a:solidFill>
                  <a:schemeClr val="tx2"/>
                </a:solidFill>
              </a:rPr>
              <a:t>and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quality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service</a:t>
            </a:r>
            <a:endParaRPr lang="pt-PT" sz="1600" dirty="0">
              <a:solidFill>
                <a:schemeClr val="tx2"/>
              </a:solidFill>
            </a:endParaRPr>
          </a:p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Follow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current</a:t>
            </a:r>
            <a:r>
              <a:rPr lang="pt-PT" sz="1600" dirty="0">
                <a:solidFill>
                  <a:schemeClr val="tx2"/>
                </a:solidFill>
              </a:rPr>
              <a:t> status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ongoing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projects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794" y="4857741"/>
            <a:ext cx="444072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Marketing </a:t>
            </a:r>
            <a:r>
              <a:rPr lang="pt-PT" b="1" dirty="0" err="1" smtClean="0">
                <a:solidFill>
                  <a:srgbClr val="00458A"/>
                </a:solidFill>
              </a:rPr>
              <a:t>Committee</a:t>
            </a:r>
            <a:endParaRPr lang="pt-PT" b="1" dirty="0" smtClean="0">
              <a:solidFill>
                <a:srgbClr val="0045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793" y="5174902"/>
            <a:ext cx="540917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Review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licensees</a:t>
            </a:r>
            <a:r>
              <a:rPr lang="pt-PT" sz="1600" dirty="0">
                <a:solidFill>
                  <a:schemeClr val="tx2"/>
                </a:solidFill>
              </a:rPr>
              <a:t> marketing </a:t>
            </a:r>
            <a:r>
              <a:rPr lang="pt-PT" sz="1600" dirty="0" err="1">
                <a:solidFill>
                  <a:schemeClr val="tx2"/>
                </a:solidFill>
              </a:rPr>
              <a:t>and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promotional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plan</a:t>
            </a:r>
            <a:endParaRPr lang="pt-PT" sz="1600" dirty="0">
              <a:solidFill>
                <a:schemeClr val="tx2"/>
              </a:solidFill>
            </a:endParaRPr>
          </a:p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>
                <a:solidFill>
                  <a:schemeClr val="tx2"/>
                </a:solidFill>
              </a:rPr>
              <a:t>Define marketing </a:t>
            </a:r>
            <a:r>
              <a:rPr lang="pt-PT" sz="1600" dirty="0" err="1">
                <a:solidFill>
                  <a:schemeClr val="tx2"/>
                </a:solidFill>
              </a:rPr>
              <a:t>joint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initiatives</a:t>
            </a:r>
            <a:endParaRPr lang="pt-PT" sz="1600" dirty="0">
              <a:solidFill>
                <a:schemeClr val="tx2"/>
              </a:solidFill>
            </a:endParaRPr>
          </a:p>
          <a:p>
            <a:pPr>
              <a:buClr>
                <a:srgbClr val="58315E"/>
              </a:buClr>
              <a:buFont typeface="Calibri" panose="020F0502020204030204" pitchFamily="34" charset="0"/>
              <a:buChar char="&gt;"/>
            </a:pPr>
            <a:r>
              <a:rPr lang="pt-PT" sz="1600" dirty="0">
                <a:solidFill>
                  <a:schemeClr val="tx2"/>
                </a:solidFill>
              </a:rPr>
              <a:t>Share outputs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market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studies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and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impacts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past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initiatives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6090448" y="2846656"/>
            <a:ext cx="751190" cy="586666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39320142"/>
              </p:ext>
            </p:extLst>
          </p:nvPr>
        </p:nvGraphicFramePr>
        <p:xfrm>
          <a:off x="4919456" y="2061889"/>
          <a:ext cx="5347532" cy="381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>
                <a:solidFill>
                  <a:srgbClr val="A99968"/>
                </a:solidFill>
              </a:rPr>
              <a:t>Outperforming all our 2014 business targets</a:t>
            </a:r>
          </a:p>
          <a:p>
            <a:r>
              <a:rPr lang="pt-PT" sz="1600" dirty="0">
                <a:solidFill>
                  <a:srgbClr val="A99968"/>
                </a:solidFill>
              </a:rPr>
              <a:t>(MILLION EUROS)</a:t>
            </a:r>
          </a:p>
          <a:p>
            <a:endParaRPr lang="fr-FR" dirty="0">
              <a:solidFill>
                <a:srgbClr val="A99968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14934716"/>
              </p:ext>
            </p:extLst>
          </p:nvPr>
        </p:nvGraphicFramePr>
        <p:xfrm>
          <a:off x="1741197" y="2711371"/>
          <a:ext cx="4712146" cy="251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664971" y="3968534"/>
            <a:ext cx="3420000" cy="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90448" y="3433322"/>
            <a:ext cx="900000" cy="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4971" y="3968535"/>
            <a:ext cx="751190" cy="606946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48852" y="1242091"/>
            <a:ext cx="3752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80A112"/>
                </a:solidFill>
              </a:rPr>
              <a:t>ASSET PRODUCTIVITY </a:t>
            </a:r>
          </a:p>
          <a:p>
            <a:pPr algn="ctr"/>
            <a:r>
              <a:rPr lang="pt-PT" sz="2200" b="1" dirty="0" smtClean="0">
                <a:solidFill>
                  <a:srgbClr val="80A112"/>
                </a:solidFill>
              </a:rPr>
              <a:t>+</a:t>
            </a:r>
          </a:p>
          <a:p>
            <a:pPr algn="ctr"/>
            <a:r>
              <a:rPr lang="pt-PT" sz="2200" b="1" dirty="0" smtClean="0">
                <a:solidFill>
                  <a:srgbClr val="80A112"/>
                </a:solidFill>
              </a:rPr>
              <a:t>REDUCTION OF LEAKAGE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2349" y="4992144"/>
            <a:ext cx="2447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58315E"/>
                </a:solidFill>
              </a:rPr>
              <a:t>RENEGOTIATION OF LICENSES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7301" y="3230127"/>
            <a:ext cx="163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smtClean="0">
                <a:solidFill>
                  <a:srgbClr val="006977"/>
                </a:solidFill>
              </a:rPr>
              <a:t>TRAFFIC GROWTH</a:t>
            </a:r>
          </a:p>
        </p:txBody>
      </p:sp>
    </p:spTree>
    <p:extLst>
      <p:ext uri="{BB962C8B-B14F-4D97-AF65-F5344CB8AC3E}">
        <p14:creationId xmlns:p14="http://schemas.microsoft.com/office/powerpoint/2010/main" val="37749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356364" y="125413"/>
            <a:ext cx="11526838" cy="419100"/>
          </a:xfrm>
        </p:spPr>
        <p:txBody>
          <a:bodyPr/>
          <a:lstStyle/>
          <a:p>
            <a:r>
              <a:rPr lang="en-US" dirty="0"/>
              <a:t>Growth trends set to continue in 2015</a:t>
            </a:r>
          </a:p>
          <a:p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44500" y="1084717"/>
            <a:ext cx="9962087" cy="4556285"/>
            <a:chOff x="2168010" y="1511437"/>
            <a:chExt cx="7737519" cy="353885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087258" y="3604126"/>
              <a:ext cx="3816000" cy="1292582"/>
            </a:xfrm>
            <a:prstGeom prst="roundRect">
              <a:avLst>
                <a:gd name="adj" fmla="val 8608"/>
              </a:avLst>
            </a:prstGeom>
            <a:noFill/>
            <a:ln w="38100">
              <a:solidFill>
                <a:srgbClr val="80A11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2168010" y="1511437"/>
              <a:ext cx="7737519" cy="3538851"/>
              <a:chOff x="2168010" y="1511437"/>
              <a:chExt cx="7737519" cy="3538851"/>
            </a:xfrm>
          </p:grpSpPr>
          <p:sp>
            <p:nvSpPr>
              <p:cNvPr id="5" name="Rectangle à coins arrondis 4"/>
              <p:cNvSpPr/>
              <p:nvPr/>
            </p:nvSpPr>
            <p:spPr>
              <a:xfrm>
                <a:off x="2168010" y="1511437"/>
                <a:ext cx="3816000" cy="1978925"/>
              </a:xfrm>
              <a:prstGeom prst="roundRect">
                <a:avLst>
                  <a:gd name="adj" fmla="val 6618"/>
                </a:avLst>
              </a:prstGeom>
              <a:noFill/>
              <a:ln w="38100">
                <a:solidFill>
                  <a:srgbClr val="80A1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" name="Rectangle à coins arrondis 5"/>
              <p:cNvSpPr/>
              <p:nvPr/>
            </p:nvSpPr>
            <p:spPr>
              <a:xfrm>
                <a:off x="2168010" y="3601854"/>
                <a:ext cx="3816000" cy="1292582"/>
              </a:xfrm>
              <a:prstGeom prst="roundRect">
                <a:avLst>
                  <a:gd name="adj" fmla="val 9341"/>
                </a:avLst>
              </a:prstGeom>
              <a:noFill/>
              <a:ln w="38100">
                <a:solidFill>
                  <a:srgbClr val="80A1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6087258" y="1513709"/>
                <a:ext cx="3816000" cy="1978925"/>
              </a:xfrm>
              <a:prstGeom prst="roundRect">
                <a:avLst>
                  <a:gd name="adj" fmla="val 5661"/>
                </a:avLst>
              </a:prstGeom>
              <a:noFill/>
              <a:ln w="38100">
                <a:solidFill>
                  <a:srgbClr val="80A1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63546" y="1609245"/>
                <a:ext cx="3720463" cy="192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1" dirty="0" smtClean="0">
                    <a:solidFill>
                      <a:srgbClr val="00458A"/>
                    </a:solidFill>
                  </a:rPr>
                  <a:t>ASSET PRODUCTIVITY</a:t>
                </a:r>
              </a:p>
              <a:p>
                <a:endParaRPr lang="pt-PT" sz="1100" b="1" dirty="0" smtClean="0"/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smtClean="0">
                    <a:solidFill>
                      <a:schemeClr val="tx2"/>
                    </a:solidFill>
                  </a:rPr>
                  <a:t>New Can </a:t>
                </a:r>
                <a:r>
                  <a:rPr lang="pt-PT" sz="2400" dirty="0" err="1" smtClean="0">
                    <a:solidFill>
                      <a:schemeClr val="tx2"/>
                    </a:solidFill>
                  </a:rPr>
                  <a:t>Store</a:t>
                </a:r>
                <a:r>
                  <a:rPr lang="pt-PT" sz="2400" dirty="0" smtClean="0">
                    <a:solidFill>
                      <a:schemeClr val="tx2"/>
                    </a:solidFill>
                  </a:rPr>
                  <a:t> ASC</a:t>
                </a:r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smtClean="0">
                    <a:solidFill>
                      <a:schemeClr val="tx2"/>
                    </a:solidFill>
                  </a:rPr>
                  <a:t>New </a:t>
                </a:r>
                <a:r>
                  <a:rPr lang="pt-PT" sz="2400" dirty="0" err="1" smtClean="0">
                    <a:solidFill>
                      <a:schemeClr val="tx2"/>
                    </a:solidFill>
                  </a:rPr>
                  <a:t>Foodcourt</a:t>
                </a:r>
                <a:r>
                  <a:rPr lang="pt-PT" sz="2400" dirty="0" smtClean="0">
                    <a:solidFill>
                      <a:schemeClr val="tx2"/>
                    </a:solidFill>
                  </a:rPr>
                  <a:t> ALS</a:t>
                </a:r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smtClean="0">
                    <a:solidFill>
                      <a:schemeClr val="tx2"/>
                    </a:solidFill>
                  </a:rPr>
                  <a:t>New </a:t>
                </a:r>
                <a:r>
                  <a:rPr lang="pt-PT" sz="2400" dirty="0" err="1" smtClean="0">
                    <a:solidFill>
                      <a:schemeClr val="tx2"/>
                    </a:solidFill>
                  </a:rPr>
                  <a:t>Duty</a:t>
                </a:r>
                <a:r>
                  <a:rPr lang="pt-PT" sz="2400" dirty="0" smtClean="0">
                    <a:solidFill>
                      <a:schemeClr val="tx2"/>
                    </a:solidFill>
                  </a:rPr>
                  <a:t> Free </a:t>
                </a:r>
                <a:r>
                  <a:rPr lang="pt-PT" sz="2400" dirty="0" err="1" smtClean="0">
                    <a:solidFill>
                      <a:schemeClr val="tx2"/>
                    </a:solidFill>
                  </a:rPr>
                  <a:t>Store</a:t>
                </a:r>
                <a:r>
                  <a:rPr lang="pt-PT" sz="2400" dirty="0" smtClean="0">
                    <a:solidFill>
                      <a:schemeClr val="tx2"/>
                    </a:solidFill>
                  </a:rPr>
                  <a:t> ASC</a:t>
                </a:r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smtClean="0">
                    <a:solidFill>
                      <a:schemeClr val="tx2"/>
                    </a:solidFill>
                  </a:rPr>
                  <a:t>New Real </a:t>
                </a:r>
                <a:r>
                  <a:rPr lang="pt-PT" sz="2400" dirty="0" err="1" smtClean="0">
                    <a:solidFill>
                      <a:schemeClr val="tx2"/>
                    </a:solidFill>
                  </a:rPr>
                  <a:t>Estate</a:t>
                </a:r>
                <a:r>
                  <a:rPr lang="pt-PT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 smtClean="0">
                    <a:solidFill>
                      <a:schemeClr val="tx2"/>
                    </a:solidFill>
                  </a:rPr>
                  <a:t>projects</a:t>
                </a:r>
                <a:r>
                  <a:rPr lang="pt-PT" sz="2400" dirty="0" smtClean="0">
                    <a:solidFill>
                      <a:schemeClr val="tx2"/>
                    </a:solidFill>
                  </a:rPr>
                  <a:t> (DHL, …)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PT" sz="2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5818" y="3699661"/>
                <a:ext cx="3720463" cy="1350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1" dirty="0">
                    <a:solidFill>
                      <a:srgbClr val="00458A"/>
                    </a:solidFill>
                  </a:rPr>
                  <a:t>REDUCTION OF LEAKAGE</a:t>
                </a:r>
              </a:p>
              <a:p>
                <a:endParaRPr lang="pt-PT" sz="1100" b="1" dirty="0" smtClean="0"/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err="1">
                    <a:solidFill>
                      <a:schemeClr val="tx2"/>
                    </a:solidFill>
                  </a:rPr>
                  <a:t>Closure</a:t>
                </a:r>
                <a:r>
                  <a:rPr lang="pt-PT" sz="2400" dirty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of</a:t>
                </a:r>
                <a:r>
                  <a:rPr lang="pt-PT" sz="2400" dirty="0">
                    <a:solidFill>
                      <a:schemeClr val="tx2"/>
                    </a:solidFill>
                  </a:rPr>
                  <a:t> Porto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and</a:t>
                </a:r>
                <a:r>
                  <a:rPr lang="pt-PT" sz="2400" dirty="0">
                    <a:solidFill>
                      <a:schemeClr val="tx2"/>
                    </a:solidFill>
                  </a:rPr>
                  <a:t> Faro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curbsides</a:t>
                </a:r>
                <a:endParaRPr lang="pt-PT" sz="24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PT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2794" y="1611517"/>
                <a:ext cx="3720463" cy="106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1" dirty="0">
                    <a:solidFill>
                      <a:srgbClr val="00458A"/>
                    </a:solidFill>
                  </a:rPr>
                  <a:t>RENEGOTIATION OF LICENSES</a:t>
                </a:r>
              </a:p>
              <a:p>
                <a:endParaRPr lang="pt-PT" sz="1100" b="1" dirty="0" smtClean="0"/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err="1">
                    <a:solidFill>
                      <a:schemeClr val="tx2"/>
                    </a:solidFill>
                  </a:rPr>
                  <a:t>Renegotiation</a:t>
                </a:r>
                <a:r>
                  <a:rPr lang="pt-PT" sz="2400" dirty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of</a:t>
                </a:r>
                <a:r>
                  <a:rPr lang="pt-PT" sz="2400" dirty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licenses</a:t>
                </a:r>
                <a:r>
                  <a:rPr lang="pt-PT" sz="2400" dirty="0">
                    <a:solidFill>
                      <a:schemeClr val="tx2"/>
                    </a:solidFill>
                  </a:rPr>
                  <a:t> in ASC</a:t>
                </a:r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err="1">
                    <a:solidFill>
                      <a:schemeClr val="tx2"/>
                    </a:solidFill>
                  </a:rPr>
                  <a:t>JCDecaux</a:t>
                </a:r>
                <a:r>
                  <a:rPr lang="pt-PT" sz="2400" dirty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contract</a:t>
                </a:r>
                <a:endParaRPr lang="pt-PT" sz="2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85066" y="3701933"/>
                <a:ext cx="3720463" cy="106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1" dirty="0">
                    <a:solidFill>
                      <a:srgbClr val="00458A"/>
                    </a:solidFill>
                  </a:rPr>
                  <a:t>TRAFFIC GROWTH</a:t>
                </a:r>
              </a:p>
              <a:p>
                <a:endParaRPr lang="pt-PT" sz="1100" b="1" dirty="0" smtClean="0"/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err="1">
                    <a:solidFill>
                      <a:schemeClr val="tx2"/>
                    </a:solidFill>
                  </a:rPr>
                  <a:t>Transavia</a:t>
                </a:r>
                <a:r>
                  <a:rPr lang="pt-PT" sz="2400" dirty="0">
                    <a:solidFill>
                      <a:schemeClr val="tx2"/>
                    </a:solidFill>
                  </a:rPr>
                  <a:t> Bases (?)</a:t>
                </a:r>
              </a:p>
              <a:p>
                <a:pPr marL="285750" indent="-285750">
                  <a:buClr>
                    <a:srgbClr val="80A112"/>
                  </a:buClr>
                  <a:buFont typeface="Calibri" panose="020F0502020204030204" pitchFamily="34" charset="0"/>
                  <a:buChar char="&gt;"/>
                </a:pPr>
                <a:r>
                  <a:rPr lang="pt-PT" sz="2400" dirty="0" err="1">
                    <a:solidFill>
                      <a:schemeClr val="tx2"/>
                    </a:solidFill>
                  </a:rPr>
                  <a:t>Mix</a:t>
                </a:r>
                <a:r>
                  <a:rPr lang="pt-PT" sz="2400" dirty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of</a:t>
                </a:r>
                <a:r>
                  <a:rPr lang="pt-PT" sz="2400" dirty="0">
                    <a:solidFill>
                      <a:schemeClr val="tx2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tx2"/>
                    </a:solidFill>
                  </a:rPr>
                  <a:t>traffic</a:t>
                </a:r>
                <a:r>
                  <a:rPr lang="pt-PT" sz="2400" dirty="0">
                    <a:solidFill>
                      <a:schemeClr val="tx2"/>
                    </a:solidFill>
                  </a:rPr>
                  <a:t> T1/T2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2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pic>
        <p:nvPicPr>
          <p:cNvPr id="16" name="Picture 4" descr="http://us.123rf.com/400wm/400/400/epixx/epixx0608/epixx060800093/496728-transmitter-antenna-for-gsm-mobile-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83" y="-157589"/>
            <a:ext cx="2706044" cy="392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21" y="-157589"/>
            <a:ext cx="5374347" cy="360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3612012" cy="2709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96" y="-58444"/>
            <a:ext cx="1296448" cy="563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670576"/>
            <a:ext cx="4296229" cy="286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2" y="5023152"/>
            <a:ext cx="3123120" cy="187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 bwMode="auto">
          <a:xfrm>
            <a:off x="3260222" y="5036454"/>
            <a:ext cx="3255061" cy="186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0" y="2506392"/>
            <a:ext cx="3802241" cy="253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83" y="3617507"/>
            <a:ext cx="5841969" cy="328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.istockimg.com/file_thumbview_approve/11559412/2/stock-illustration-11559412-airplane-silhouette-set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0" t="27662" b="57510"/>
          <a:stretch/>
        </p:blipFill>
        <p:spPr bwMode="auto">
          <a:xfrm flipH="1">
            <a:off x="5813761" y="3986344"/>
            <a:ext cx="1423719" cy="755073"/>
          </a:xfrm>
          <a:prstGeom prst="rect">
            <a:avLst/>
          </a:prstGeom>
          <a:solidFill>
            <a:srgbClr val="A99968"/>
          </a:solidFill>
          <a:ex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5" y="3429000"/>
            <a:ext cx="4578327" cy="1744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95" y="2123341"/>
            <a:ext cx="4578327" cy="1748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03" y="823711"/>
            <a:ext cx="3585904" cy="17444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03714" y="3444498"/>
            <a:ext cx="2776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458A"/>
                </a:solidFill>
              </a:rPr>
              <a:t>DR LUIS VAZ</a:t>
            </a:r>
            <a:endParaRPr lang="fr-FR" sz="4000" b="1" dirty="0">
              <a:solidFill>
                <a:srgbClr val="00458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49109" y="4048336"/>
            <a:ext cx="4020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Marketing </a:t>
            </a:r>
            <a:r>
              <a:rPr lang="fr-FR" sz="3200" b="1" dirty="0" err="1" smtClean="0">
                <a:solidFill>
                  <a:schemeClr val="tx2"/>
                </a:solidFill>
              </a:rPr>
              <a:t>Director</a:t>
            </a:r>
            <a:r>
              <a:rPr lang="fr-FR" sz="3200" b="1" smtClean="0">
                <a:solidFill>
                  <a:schemeClr val="tx2"/>
                </a:solidFill>
              </a:rPr>
              <a:t> ANA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nodeType="withEffect" p14:presetBounceEnd="43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nodeType="withEffect" p14:presetBounceEnd="34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3.75E-6 -2.59259E-6 L -0.12461 -2.59259E-6 " pathEditMode="relative" rAng="0" ptsTypes="AA">
                                          <p:cBhvr>
                                            <p:cTn id="20" dur="1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3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3.75E-6 -2.59259E-6 L -0.12461 -2.59259E-6 " pathEditMode="relative" rAng="0" ptsTypes="AA">
                                          <p:cBhvr>
                                            <p:cTn id="20" dur="1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3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0471" y="1033045"/>
            <a:ext cx="10091058" cy="1434239"/>
          </a:xfrm>
        </p:spPr>
        <p:txBody>
          <a:bodyPr/>
          <a:lstStyle/>
          <a:p>
            <a:r>
              <a:rPr lang="fr-FR" dirty="0" smtClean="0"/>
              <a:t>DRIVING NON AVIATION REVENUES </a:t>
            </a:r>
            <a:br>
              <a:rPr lang="fr-FR" dirty="0" smtClean="0"/>
            </a:br>
            <a:r>
              <a:rPr lang="fr-FR" dirty="0" smtClean="0"/>
              <a:t>in </a:t>
            </a:r>
            <a:r>
              <a:rPr lang="fr-FR" dirty="0" err="1" smtClean="0"/>
              <a:t>portugal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46313" y="126431"/>
            <a:ext cx="11522529" cy="433957"/>
          </a:xfrm>
        </p:spPr>
        <p:txBody>
          <a:bodyPr anchor="ctr" anchorCtr="0"/>
          <a:lstStyle/>
          <a:p>
            <a:r>
              <a:rPr lang="fr-FR" dirty="0" smtClean="0"/>
              <a:t>NON AVIATION ACTIVITIES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678" y="1378863"/>
            <a:ext cx="511089" cy="511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272" y="1378863"/>
            <a:ext cx="511089" cy="511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502" y="1378863"/>
            <a:ext cx="511089" cy="511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112" y="1378863"/>
            <a:ext cx="511089" cy="511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90" y="1378863"/>
            <a:ext cx="511089" cy="511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108" y="1378863"/>
            <a:ext cx="511089" cy="51108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451728" y="2074456"/>
            <a:ext cx="1260000" cy="3456000"/>
          </a:xfrm>
          <a:prstGeom prst="roundRect">
            <a:avLst/>
          </a:prstGeom>
          <a:noFill/>
          <a:ln>
            <a:solidFill>
              <a:srgbClr val="0069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58A"/>
                </a:solidFill>
              </a:rPr>
              <a:t>TELECOMS &amp; OTHERS</a:t>
            </a: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r>
              <a:rPr lang="pt-PT" sz="1300" dirty="0">
                <a:solidFill>
                  <a:srgbClr val="00458A"/>
                </a:solidFill>
              </a:rPr>
              <a:t>Infrastructure </a:t>
            </a:r>
            <a:r>
              <a:rPr lang="pt-PT" sz="1300" dirty="0" smtClean="0">
                <a:solidFill>
                  <a:srgbClr val="00458A"/>
                </a:solidFill>
              </a:rPr>
              <a:t>(170 </a:t>
            </a:r>
            <a:r>
              <a:rPr lang="pt-PT" sz="1300" dirty="0">
                <a:solidFill>
                  <a:srgbClr val="00458A"/>
                </a:solidFill>
              </a:rPr>
              <a:t>customers), </a:t>
            </a:r>
          </a:p>
          <a:p>
            <a:pPr algn="ctr">
              <a:spcBef>
                <a:spcPts val="1200"/>
              </a:spcBef>
            </a:pPr>
            <a:r>
              <a:rPr lang="pt-PT" sz="1300" dirty="0" smtClean="0">
                <a:solidFill>
                  <a:srgbClr val="00458A"/>
                </a:solidFill>
              </a:rPr>
              <a:t>Connectivity (180 </a:t>
            </a:r>
            <a:r>
              <a:rPr lang="pt-PT" sz="1300" dirty="0">
                <a:solidFill>
                  <a:srgbClr val="00458A"/>
                </a:solidFill>
              </a:rPr>
              <a:t>customers), </a:t>
            </a:r>
          </a:p>
          <a:p>
            <a:pPr algn="ctr">
              <a:spcBef>
                <a:spcPts val="1200"/>
              </a:spcBef>
            </a:pPr>
            <a:r>
              <a:rPr lang="pt-PT" sz="1300" dirty="0" smtClean="0">
                <a:solidFill>
                  <a:srgbClr val="00458A"/>
                </a:solidFill>
              </a:rPr>
              <a:t>Processing </a:t>
            </a:r>
            <a:br>
              <a:rPr lang="pt-PT" sz="1300" dirty="0" smtClean="0">
                <a:solidFill>
                  <a:srgbClr val="00458A"/>
                </a:solidFill>
              </a:rPr>
            </a:br>
            <a:r>
              <a:rPr lang="pt-PT" sz="1300" dirty="0" smtClean="0">
                <a:solidFill>
                  <a:srgbClr val="00458A"/>
                </a:solidFill>
              </a:rPr>
              <a:t>(</a:t>
            </a:r>
            <a:r>
              <a:rPr lang="pt-PT" sz="1300" dirty="0">
                <a:solidFill>
                  <a:srgbClr val="00458A"/>
                </a:solidFill>
              </a:rPr>
              <a:t>29 Airlines and handlers) </a:t>
            </a:r>
          </a:p>
          <a:p>
            <a:pPr algn="ctr">
              <a:spcBef>
                <a:spcPts val="1200"/>
              </a:spcBef>
            </a:pPr>
            <a:r>
              <a:rPr lang="pt-PT" sz="1300" dirty="0" smtClean="0">
                <a:solidFill>
                  <a:srgbClr val="00458A"/>
                </a:solidFill>
              </a:rPr>
              <a:t>Concessions </a:t>
            </a:r>
            <a:br>
              <a:rPr lang="pt-PT" sz="1300" dirty="0" smtClean="0">
                <a:solidFill>
                  <a:srgbClr val="00458A"/>
                </a:solidFill>
              </a:rPr>
            </a:br>
            <a:r>
              <a:rPr lang="pt-PT" sz="1300" dirty="0" smtClean="0">
                <a:solidFill>
                  <a:srgbClr val="00458A"/>
                </a:solidFill>
              </a:rPr>
              <a:t>(</a:t>
            </a:r>
            <a:r>
              <a:rPr lang="pt-PT" sz="1300" dirty="0">
                <a:solidFill>
                  <a:srgbClr val="00458A"/>
                </a:solidFill>
              </a:rPr>
              <a:t>23 </a:t>
            </a:r>
            <a:r>
              <a:rPr lang="pt-PT" sz="1300" dirty="0" smtClean="0">
                <a:solidFill>
                  <a:srgbClr val="00458A"/>
                </a:solidFill>
              </a:rPr>
              <a:t>licenses)</a:t>
            </a:r>
          </a:p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4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78674" y="2074456"/>
            <a:ext cx="1116000" cy="3456000"/>
          </a:xfrm>
          <a:prstGeom prst="roundRect">
            <a:avLst/>
          </a:prstGeom>
          <a:noFill/>
          <a:ln>
            <a:solidFill>
              <a:srgbClr val="0069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58A"/>
                </a:solidFill>
              </a:rPr>
              <a:t>ADVERTISING</a:t>
            </a: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r>
              <a:rPr lang="pt-PT" sz="1400" dirty="0" smtClean="0">
                <a:solidFill>
                  <a:srgbClr val="00458A"/>
                </a:solidFill>
              </a:rPr>
              <a:t>2 licenses </a:t>
            </a: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579 </a:t>
            </a:r>
            <a:r>
              <a:rPr lang="pt-PT" sz="1400" dirty="0">
                <a:solidFill>
                  <a:srgbClr val="00458A"/>
                </a:solidFill>
              </a:rPr>
              <a:t>total </a:t>
            </a:r>
            <a:r>
              <a:rPr lang="pt-PT" sz="1400" dirty="0" smtClean="0">
                <a:solidFill>
                  <a:srgbClr val="00458A"/>
                </a:solidFill>
              </a:rPr>
              <a:t>formats</a:t>
            </a: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214 </a:t>
            </a:r>
            <a:r>
              <a:rPr lang="pt-PT" sz="1400" dirty="0" err="1">
                <a:solidFill>
                  <a:srgbClr val="00458A"/>
                </a:solidFill>
              </a:rPr>
              <a:t>special</a:t>
            </a:r>
            <a:r>
              <a:rPr lang="pt-PT" sz="1400" dirty="0">
                <a:solidFill>
                  <a:srgbClr val="00458A"/>
                </a:solidFill>
              </a:rPr>
              <a:t> </a:t>
            </a:r>
            <a:r>
              <a:rPr lang="pt-PT" sz="1400" dirty="0" err="1" smtClean="0">
                <a:solidFill>
                  <a:srgbClr val="00458A"/>
                </a:solidFill>
              </a:rPr>
              <a:t>formats</a:t>
            </a:r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chemeClr val="tx1"/>
              </a:solidFill>
            </a:endParaRPr>
          </a:p>
          <a:p>
            <a:pPr algn="ctr"/>
            <a:endParaRPr lang="pt-PT" sz="1400" dirty="0">
              <a:solidFill>
                <a:schemeClr val="tx1"/>
              </a:solidFill>
            </a:endParaRPr>
          </a:p>
          <a:p>
            <a:pPr algn="ctr"/>
            <a:endParaRPr lang="pt-PT" sz="1400" dirty="0" smtClean="0">
              <a:solidFill>
                <a:schemeClr val="tx1"/>
              </a:solidFill>
            </a:endParaRPr>
          </a:p>
          <a:p>
            <a:pPr algn="ctr"/>
            <a:r>
              <a:rPr lang="pt-PT" sz="2000" b="1" dirty="0">
                <a:solidFill>
                  <a:srgbClr val="00458A"/>
                </a:solidFill>
              </a:rPr>
              <a:t>3</a:t>
            </a:r>
          </a:p>
          <a:p>
            <a:pPr algn="ctr"/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30644" y="2074456"/>
            <a:ext cx="1080000" cy="3456000"/>
          </a:xfrm>
          <a:prstGeom prst="roundRect">
            <a:avLst/>
          </a:prstGeom>
          <a:noFill/>
          <a:ln>
            <a:solidFill>
              <a:srgbClr val="0069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>
                <a:solidFill>
                  <a:srgbClr val="00458A"/>
                </a:solidFill>
              </a:rPr>
              <a:t>REAL </a:t>
            </a:r>
            <a:r>
              <a:rPr lang="pt-PT" sz="1400" b="1" dirty="0" smtClean="0">
                <a:solidFill>
                  <a:srgbClr val="00458A"/>
                </a:solidFill>
              </a:rPr>
              <a:t>ESTATE</a:t>
            </a: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r>
              <a:rPr lang="pt-PT" sz="1400" dirty="0">
                <a:solidFill>
                  <a:srgbClr val="00458A"/>
                </a:solidFill>
              </a:rPr>
              <a:t>171 licensees  </a:t>
            </a: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352 </a:t>
            </a:r>
            <a:r>
              <a:rPr lang="pt-PT" sz="1400" dirty="0">
                <a:solidFill>
                  <a:srgbClr val="00458A"/>
                </a:solidFill>
              </a:rPr>
              <a:t>licenses </a:t>
            </a: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More </a:t>
            </a:r>
            <a:r>
              <a:rPr lang="pt-PT" sz="1400" dirty="0" err="1">
                <a:solidFill>
                  <a:srgbClr val="00458A"/>
                </a:solidFill>
              </a:rPr>
              <a:t>than</a:t>
            </a:r>
            <a:r>
              <a:rPr lang="pt-PT" sz="1400" dirty="0">
                <a:solidFill>
                  <a:srgbClr val="00458A"/>
                </a:solidFill>
              </a:rPr>
              <a:t> 273.000 </a:t>
            </a:r>
            <a:r>
              <a:rPr lang="pt-PT" sz="1400" dirty="0" err="1">
                <a:solidFill>
                  <a:srgbClr val="00458A"/>
                </a:solidFill>
              </a:rPr>
              <a:t>sqm</a:t>
            </a:r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>
              <a:solidFill>
                <a:schemeClr val="tx1"/>
              </a:solidFill>
            </a:endParaRPr>
          </a:p>
          <a:p>
            <a:pPr algn="ctr"/>
            <a:endParaRPr lang="pt-PT" sz="1400" dirty="0">
              <a:solidFill>
                <a:srgbClr val="FF0000"/>
              </a:solidFill>
            </a:endParaRPr>
          </a:p>
          <a:p>
            <a:pPr algn="ctr"/>
            <a:endParaRPr lang="pt-PT" dirty="0" smtClean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pt-PT" sz="2000" b="1" dirty="0" smtClean="0">
                <a:solidFill>
                  <a:srgbClr val="00458A"/>
                </a:solidFill>
              </a:rPr>
              <a:t>21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83154" y="2074456"/>
            <a:ext cx="1080000" cy="3456000"/>
          </a:xfrm>
          <a:prstGeom prst="roundRect">
            <a:avLst/>
          </a:prstGeom>
          <a:noFill/>
          <a:ln>
            <a:solidFill>
              <a:srgbClr val="0069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58A"/>
                </a:solidFill>
              </a:rPr>
              <a:t>RENT-A-CAR</a:t>
            </a: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r>
              <a:rPr lang="pt-PT" sz="1400" dirty="0" smtClean="0">
                <a:solidFill>
                  <a:srgbClr val="00458A"/>
                </a:solidFill>
              </a:rPr>
              <a:t>13 </a:t>
            </a:r>
            <a:r>
              <a:rPr lang="pt-PT" sz="1400" dirty="0">
                <a:solidFill>
                  <a:srgbClr val="00458A"/>
                </a:solidFill>
              </a:rPr>
              <a:t>licensees </a:t>
            </a: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More </a:t>
            </a:r>
            <a:r>
              <a:rPr lang="pt-PT" sz="1400" dirty="0" err="1">
                <a:solidFill>
                  <a:srgbClr val="00458A"/>
                </a:solidFill>
              </a:rPr>
              <a:t>than</a:t>
            </a:r>
            <a:r>
              <a:rPr lang="pt-PT" sz="1400" dirty="0">
                <a:solidFill>
                  <a:srgbClr val="00458A"/>
                </a:solidFill>
              </a:rPr>
              <a:t> </a:t>
            </a:r>
            <a:r>
              <a:rPr lang="pt-PT" sz="1400" dirty="0" smtClean="0">
                <a:solidFill>
                  <a:srgbClr val="00458A"/>
                </a:solidFill>
              </a:rPr>
              <a:t>72.000 </a:t>
            </a:r>
            <a:r>
              <a:rPr lang="pt-PT" sz="1400" dirty="0" err="1" smtClean="0">
                <a:solidFill>
                  <a:srgbClr val="00458A"/>
                </a:solidFill>
              </a:rPr>
              <a:t>sqm</a:t>
            </a:r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r>
              <a:rPr lang="pt-PT" sz="1400" dirty="0">
                <a:solidFill>
                  <a:schemeClr val="tx1"/>
                </a:solidFill>
              </a:rPr>
              <a:t/>
            </a:r>
            <a:br>
              <a:rPr lang="pt-PT" sz="1400" dirty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endParaRPr lang="pt-PT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pt-PT" sz="2000" b="1" dirty="0">
                <a:solidFill>
                  <a:srgbClr val="00458A"/>
                </a:solidFill>
              </a:rPr>
              <a:t>14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37396" y="2074456"/>
            <a:ext cx="1080000" cy="3456000"/>
          </a:xfrm>
          <a:prstGeom prst="roundRect">
            <a:avLst/>
          </a:prstGeom>
          <a:noFill/>
          <a:ln>
            <a:solidFill>
              <a:srgbClr val="0069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b="1" dirty="0" smtClean="0">
                <a:solidFill>
                  <a:srgbClr val="00458A"/>
                </a:solidFill>
              </a:rPr>
              <a:t>PARKING</a:t>
            </a: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r>
              <a:rPr lang="pt-PT" sz="1400" dirty="0" smtClean="0">
                <a:solidFill>
                  <a:srgbClr val="00458A"/>
                </a:solidFill>
              </a:rPr>
              <a:t>38 parks </a:t>
            </a:r>
            <a:endParaRPr lang="pt-PT" sz="1400" dirty="0">
              <a:solidFill>
                <a:srgbClr val="00458A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13.500 spaces</a:t>
            </a:r>
            <a:endParaRPr lang="pt-PT" sz="1400" dirty="0">
              <a:solidFill>
                <a:srgbClr val="00458A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More </a:t>
            </a:r>
            <a:r>
              <a:rPr lang="pt-PT" sz="1400" dirty="0" err="1">
                <a:solidFill>
                  <a:srgbClr val="00458A"/>
                </a:solidFill>
              </a:rPr>
              <a:t>than</a:t>
            </a:r>
            <a:r>
              <a:rPr lang="pt-PT" sz="1400" dirty="0">
                <a:solidFill>
                  <a:srgbClr val="00458A"/>
                </a:solidFill>
              </a:rPr>
              <a:t> </a:t>
            </a:r>
            <a:r>
              <a:rPr lang="pt-PT" sz="1400" dirty="0" smtClean="0">
                <a:solidFill>
                  <a:srgbClr val="00458A"/>
                </a:solidFill>
              </a:rPr>
              <a:t>337.500 </a:t>
            </a:r>
            <a:r>
              <a:rPr lang="pt-PT" sz="1400" dirty="0" err="1" smtClean="0">
                <a:solidFill>
                  <a:srgbClr val="00458A"/>
                </a:solidFill>
              </a:rPr>
              <a:t>sqm</a:t>
            </a:r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rgbClr val="00458A"/>
              </a:solidFill>
            </a:endParaRP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chemeClr val="tx1"/>
              </a:solidFill>
            </a:endParaRPr>
          </a:p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18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76258" y="2074456"/>
            <a:ext cx="1080000" cy="3456000"/>
          </a:xfrm>
          <a:prstGeom prst="roundRect">
            <a:avLst/>
          </a:prstGeom>
          <a:noFill/>
          <a:ln>
            <a:solidFill>
              <a:srgbClr val="0069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t" anchorCtr="0"/>
          <a:lstStyle/>
          <a:p>
            <a:pPr algn="ctr"/>
            <a:r>
              <a:rPr lang="pt-PT" sz="1400" b="1" dirty="0" smtClean="0">
                <a:solidFill>
                  <a:srgbClr val="00458A"/>
                </a:solidFill>
              </a:rPr>
              <a:t>RETAIL</a:t>
            </a: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>
              <a:solidFill>
                <a:srgbClr val="00458A"/>
              </a:solidFill>
            </a:endParaRPr>
          </a:p>
          <a:p>
            <a:pPr algn="ctr"/>
            <a:r>
              <a:rPr lang="pt-PT" sz="1400" dirty="0" smtClean="0">
                <a:solidFill>
                  <a:srgbClr val="00458A"/>
                </a:solidFill>
              </a:rPr>
              <a:t>225 </a:t>
            </a:r>
            <a:r>
              <a:rPr lang="pt-PT" sz="1400" dirty="0">
                <a:solidFill>
                  <a:srgbClr val="00458A"/>
                </a:solidFill>
              </a:rPr>
              <a:t>licenses </a:t>
            </a:r>
          </a:p>
          <a:p>
            <a:pPr algn="ctr">
              <a:spcBef>
                <a:spcPts val="1200"/>
              </a:spcBef>
            </a:pPr>
            <a:r>
              <a:rPr lang="pt-PT" sz="1400" dirty="0" smtClean="0">
                <a:solidFill>
                  <a:srgbClr val="00458A"/>
                </a:solidFill>
              </a:rPr>
              <a:t>More </a:t>
            </a:r>
            <a:r>
              <a:rPr lang="pt-PT" sz="1400" dirty="0" err="1">
                <a:solidFill>
                  <a:srgbClr val="00458A"/>
                </a:solidFill>
              </a:rPr>
              <a:t>than</a:t>
            </a:r>
            <a:r>
              <a:rPr lang="pt-PT" sz="1400" dirty="0">
                <a:solidFill>
                  <a:srgbClr val="00458A"/>
                </a:solidFill>
              </a:rPr>
              <a:t> </a:t>
            </a:r>
            <a:r>
              <a:rPr lang="pt-PT" sz="1400" dirty="0" smtClean="0">
                <a:solidFill>
                  <a:srgbClr val="00458A"/>
                </a:solidFill>
              </a:rPr>
              <a:t>40.000 </a:t>
            </a:r>
            <a:r>
              <a:rPr lang="pt-PT" sz="1400" dirty="0" err="1" smtClean="0">
                <a:solidFill>
                  <a:srgbClr val="00458A"/>
                </a:solidFill>
              </a:rPr>
              <a:t>sqm</a:t>
            </a:r>
            <a:endParaRPr lang="pt-PT" sz="1400" dirty="0" smtClean="0">
              <a:solidFill>
                <a:srgbClr val="00458A"/>
              </a:solidFill>
            </a:endParaRPr>
          </a:p>
          <a:p>
            <a:pPr algn="ctr">
              <a:spcBef>
                <a:spcPts val="1200"/>
              </a:spcBef>
            </a:pPr>
            <a:endParaRPr lang="pt-PT" sz="1400" dirty="0">
              <a:solidFill>
                <a:srgbClr val="00458A"/>
              </a:solidFill>
            </a:endParaRPr>
          </a:p>
          <a:p>
            <a:pPr algn="ctr"/>
            <a:endParaRPr lang="pt-PT" sz="1400" dirty="0" smtClean="0">
              <a:solidFill>
                <a:srgbClr val="FF0000"/>
              </a:solidFill>
            </a:endParaRPr>
          </a:p>
          <a:p>
            <a:pPr algn="ctr"/>
            <a:endParaRPr lang="pt-PT" sz="1400" dirty="0">
              <a:solidFill>
                <a:srgbClr val="FF0000"/>
              </a:solidFill>
            </a:endParaRPr>
          </a:p>
          <a:p>
            <a:pPr algn="ctr"/>
            <a:endParaRPr lang="pt-PT" sz="1400" dirty="0" smtClean="0">
              <a:solidFill>
                <a:srgbClr val="FF0000"/>
              </a:solidFill>
            </a:endParaRPr>
          </a:p>
          <a:p>
            <a:pPr algn="ctr"/>
            <a:endParaRPr lang="pt-PT" sz="1400" dirty="0">
              <a:solidFill>
                <a:srgbClr val="FF0000"/>
              </a:solidFill>
            </a:endParaRPr>
          </a:p>
          <a:p>
            <a:pPr algn="ctr"/>
            <a:endParaRPr lang="pt-PT" sz="1400" dirty="0" smtClean="0">
              <a:solidFill>
                <a:srgbClr val="FF0000"/>
              </a:solidFill>
            </a:endParaRPr>
          </a:p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60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370" y="2171718"/>
            <a:ext cx="133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BUSINESS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643" y="2796984"/>
            <a:ext cx="133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ASSETS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15" y="5070218"/>
            <a:ext cx="1336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REVENUES</a:t>
            </a:r>
          </a:p>
          <a:p>
            <a:r>
              <a:rPr lang="pt-PT" sz="1200" b="1" dirty="0" smtClean="0">
                <a:solidFill>
                  <a:srgbClr val="00458A"/>
                </a:solidFill>
              </a:rPr>
              <a:t>(M€, 2013)</a:t>
            </a:r>
            <a:endParaRPr lang="pt-PT" sz="1200" b="1" dirty="0">
              <a:solidFill>
                <a:srgbClr val="00458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34532" y="2074456"/>
            <a:ext cx="1752668" cy="1634490"/>
          </a:xfrm>
          <a:prstGeom prst="roundRect">
            <a:avLst/>
          </a:prstGeom>
          <a:solidFill>
            <a:srgbClr val="0069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TOTAL REVENUES </a:t>
            </a:r>
            <a:br>
              <a:rPr lang="pt-PT" b="1" dirty="0" smtClean="0">
                <a:solidFill>
                  <a:schemeClr val="bg1"/>
                </a:solidFill>
              </a:rPr>
            </a:br>
            <a:r>
              <a:rPr lang="pt-PT" b="1" dirty="0" smtClean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120 MILLION € IN 2013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12014167"/>
              </p:ext>
            </p:extLst>
          </p:nvPr>
        </p:nvGraphicFramePr>
        <p:xfrm>
          <a:off x="5051601" y="1456655"/>
          <a:ext cx="5777980" cy="402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25516653"/>
              </p:ext>
            </p:extLst>
          </p:nvPr>
        </p:nvGraphicFramePr>
        <p:xfrm>
          <a:off x="401104" y="1046596"/>
          <a:ext cx="5456056" cy="451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58315E"/>
                </a:solidFill>
              </a:rPr>
              <a:t>The CHALLENGE of accelerating Generation </a:t>
            </a:r>
            <a:r>
              <a:rPr lang="en-US" dirty="0" smtClean="0">
                <a:solidFill>
                  <a:srgbClr val="58315E"/>
                </a:solidFill>
              </a:rPr>
              <a:t/>
            </a:r>
            <a:br>
              <a:rPr lang="en-US" dirty="0" smtClean="0">
                <a:solidFill>
                  <a:srgbClr val="58315E"/>
                </a:solidFill>
              </a:rPr>
            </a:br>
            <a:r>
              <a:rPr lang="en-US" dirty="0" smtClean="0">
                <a:solidFill>
                  <a:srgbClr val="58315E"/>
                </a:solidFill>
              </a:rPr>
              <a:t>of NON-AVIATION </a:t>
            </a:r>
            <a:r>
              <a:rPr lang="en-US" dirty="0">
                <a:solidFill>
                  <a:srgbClr val="58315E"/>
                </a:solidFill>
              </a:rPr>
              <a:t>REVENUES </a:t>
            </a:r>
            <a:endParaRPr lang="fr-FR" dirty="0">
              <a:solidFill>
                <a:srgbClr val="58315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24" y="4926147"/>
            <a:ext cx="324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458A"/>
                </a:solidFill>
              </a:rPr>
              <a:t>FROM...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5372" y="5063124"/>
            <a:ext cx="362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458A"/>
                </a:solidFill>
              </a:rPr>
              <a:t>...TO</a:t>
            </a:r>
            <a:endParaRPr lang="pt-PT" b="1" dirty="0">
              <a:solidFill>
                <a:srgbClr val="00458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735415" y="2182789"/>
            <a:ext cx="2525920" cy="280443"/>
          </a:xfrm>
          <a:prstGeom prst="line">
            <a:avLst/>
          </a:prstGeom>
          <a:noFill/>
          <a:ln w="38100" cap="flat" cmpd="sng" algn="ctr">
            <a:solidFill>
              <a:srgbClr val="58315E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650158" y="2090597"/>
            <a:ext cx="826111" cy="395631"/>
          </a:xfrm>
          <a:prstGeom prst="roundRect">
            <a:avLst/>
          </a:prstGeom>
          <a:solidFill>
            <a:srgbClr val="5831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3%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772839" y="1123720"/>
            <a:ext cx="4671151" cy="1223847"/>
          </a:xfrm>
          <a:prstGeom prst="line">
            <a:avLst/>
          </a:prstGeom>
          <a:noFill/>
          <a:ln w="38100" cap="flat" cmpd="sng" algn="ctr">
            <a:solidFill>
              <a:srgbClr val="80A11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7650406" y="1471973"/>
            <a:ext cx="819459" cy="423899"/>
          </a:xfrm>
          <a:prstGeom prst="roundRect">
            <a:avLst/>
          </a:prstGeom>
          <a:solidFill>
            <a:srgbClr val="80A1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1221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  <p:bldP spid="5" grpId="0"/>
      <p:bldP spid="6" grpId="0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rot="16200000">
            <a:off x="4566373" y="3026273"/>
            <a:ext cx="3064722" cy="2729552"/>
          </a:xfrm>
          <a:prstGeom prst="homePlate">
            <a:avLst/>
          </a:prstGeom>
          <a:noFill/>
          <a:ln>
            <a:solidFill>
              <a:srgbClr val="A999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Pentagon 6"/>
          <p:cNvSpPr/>
          <p:nvPr/>
        </p:nvSpPr>
        <p:spPr>
          <a:xfrm rot="10800000">
            <a:off x="7076078" y="2014793"/>
            <a:ext cx="3240000" cy="2729552"/>
          </a:xfrm>
          <a:prstGeom prst="homePlate">
            <a:avLst/>
          </a:prstGeom>
          <a:noFill/>
          <a:ln>
            <a:solidFill>
              <a:srgbClr val="A999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Pentagon 5"/>
          <p:cNvSpPr/>
          <p:nvPr/>
        </p:nvSpPr>
        <p:spPr>
          <a:xfrm>
            <a:off x="1783834" y="2012521"/>
            <a:ext cx="3240000" cy="2729552"/>
          </a:xfrm>
          <a:prstGeom prst="homePlate">
            <a:avLst/>
          </a:prstGeom>
          <a:noFill/>
          <a:ln>
            <a:solidFill>
              <a:srgbClr val="A999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Pentagon 4"/>
          <p:cNvSpPr/>
          <p:nvPr/>
        </p:nvSpPr>
        <p:spPr>
          <a:xfrm rot="5400000">
            <a:off x="4554162" y="1016558"/>
            <a:ext cx="3064722" cy="2729552"/>
          </a:xfrm>
          <a:prstGeom prst="homePlate">
            <a:avLst/>
          </a:prstGeom>
          <a:noFill/>
          <a:ln>
            <a:solidFill>
              <a:srgbClr val="A999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>
                <a:solidFill>
                  <a:srgbClr val="A99968"/>
                </a:solidFill>
              </a:rPr>
              <a:t>FOUR LEVERS TO GROW NON AVIATION </a:t>
            </a:r>
            <a:r>
              <a:rPr lang="pt-PT" dirty="0" smtClean="0">
                <a:solidFill>
                  <a:srgbClr val="A99968"/>
                </a:solidFill>
              </a:rPr>
              <a:t>REVENUES</a:t>
            </a:r>
            <a:endParaRPr lang="pt-PT" dirty="0">
              <a:solidFill>
                <a:srgbClr val="A99968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05664" y="2858687"/>
            <a:ext cx="2745635" cy="1091827"/>
          </a:xfrm>
          <a:prstGeom prst="ellipse">
            <a:avLst/>
          </a:prstGeom>
          <a:solidFill>
            <a:srgbClr val="A999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HIGHER VALUE CREATION FROM ASSET BASE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658" y="872550"/>
            <a:ext cx="272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ASSET PRODUCTIVITY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9929" y="4209828"/>
            <a:ext cx="272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RENEGOTIATION </a:t>
            </a:r>
            <a:br>
              <a:rPr lang="pt-PT" b="1" dirty="0" smtClean="0">
                <a:solidFill>
                  <a:srgbClr val="00458A"/>
                </a:solidFill>
              </a:rPr>
            </a:br>
            <a:r>
              <a:rPr lang="pt-PT" b="1" dirty="0" smtClean="0">
                <a:solidFill>
                  <a:srgbClr val="00458A"/>
                </a:solidFill>
              </a:rPr>
              <a:t>OF LICENSES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3834" y="2014792"/>
            <a:ext cx="191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FOCUSED</a:t>
            </a:r>
          </a:p>
          <a:p>
            <a:r>
              <a:rPr lang="pt-PT" b="1" dirty="0" smtClean="0">
                <a:solidFill>
                  <a:srgbClr val="00458A"/>
                </a:solidFill>
              </a:rPr>
              <a:t>ORGANIZATION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4805" y="2210056"/>
            <a:ext cx="198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458A"/>
                </a:solidFill>
              </a:rPr>
              <a:t>REDUCTION </a:t>
            </a:r>
            <a:br>
              <a:rPr lang="pt-PT" b="1" dirty="0" smtClean="0">
                <a:solidFill>
                  <a:srgbClr val="00458A"/>
                </a:solidFill>
              </a:rPr>
            </a:br>
            <a:r>
              <a:rPr lang="pt-PT" b="1" dirty="0" smtClean="0">
                <a:solidFill>
                  <a:srgbClr val="00458A"/>
                </a:solidFill>
              </a:rPr>
              <a:t>OF</a:t>
            </a:r>
            <a:r>
              <a:rPr lang="pt-PT" b="1" dirty="0">
                <a:solidFill>
                  <a:srgbClr val="00458A"/>
                </a:solidFill>
              </a:rPr>
              <a:t> </a:t>
            </a:r>
            <a:r>
              <a:rPr lang="pt-PT" b="1" dirty="0" smtClean="0">
                <a:solidFill>
                  <a:srgbClr val="00458A"/>
                </a:solidFill>
              </a:rPr>
              <a:t>LEAKAGE</a:t>
            </a:r>
            <a:endParaRPr lang="pt-PT" b="1" dirty="0">
              <a:solidFill>
                <a:srgbClr val="0045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6106" y="2740408"/>
            <a:ext cx="2522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 smtClean="0">
                <a:solidFill>
                  <a:schemeClr val="tx2"/>
                </a:solidFill>
              </a:rPr>
              <a:t>Reshaping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of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commercial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units</a:t>
            </a:r>
            <a:endParaRPr lang="pt-PT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 smtClean="0">
                <a:solidFill>
                  <a:schemeClr val="tx2"/>
                </a:solidFill>
              </a:rPr>
              <a:t>Process</a:t>
            </a:r>
            <a:r>
              <a:rPr lang="pt-PT" sz="1600" dirty="0" smtClean="0">
                <a:solidFill>
                  <a:schemeClr val="tx2"/>
                </a:solidFill>
              </a:rPr>
              <a:t>/Project </a:t>
            </a:r>
            <a:r>
              <a:rPr lang="pt-PT" sz="1600" dirty="0" err="1" smtClean="0">
                <a:solidFill>
                  <a:schemeClr val="tx2"/>
                </a:solidFill>
              </a:rPr>
              <a:t>based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approach</a:t>
            </a:r>
            <a:endParaRPr lang="pt-PT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smtClean="0">
                <a:solidFill>
                  <a:schemeClr val="tx2"/>
                </a:solidFill>
              </a:rPr>
              <a:t>New </a:t>
            </a:r>
            <a:r>
              <a:rPr lang="pt-PT" sz="1600" dirty="0" err="1" smtClean="0">
                <a:solidFill>
                  <a:schemeClr val="tx2"/>
                </a:solidFill>
              </a:rPr>
              <a:t>governance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model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with</a:t>
            </a:r>
            <a:r>
              <a:rPr lang="pt-PT" sz="1600" dirty="0" smtClean="0">
                <a:solidFill>
                  <a:schemeClr val="tx2"/>
                </a:solidFill>
              </a:rPr>
              <a:t> </a:t>
            </a:r>
            <a:r>
              <a:rPr lang="pt-PT" sz="1600" dirty="0" err="1" smtClean="0">
                <a:solidFill>
                  <a:schemeClr val="tx2"/>
                </a:solidFill>
              </a:rPr>
              <a:t>licensees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4804" y="2935672"/>
            <a:ext cx="192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Unlicensed</a:t>
            </a:r>
            <a:r>
              <a:rPr lang="pt-PT" sz="1600" dirty="0">
                <a:solidFill>
                  <a:schemeClr val="tx2"/>
                </a:solidFill>
              </a:rPr>
              <a:t> RAC </a:t>
            </a:r>
            <a:r>
              <a:rPr lang="pt-PT" sz="1600" dirty="0" err="1">
                <a:solidFill>
                  <a:schemeClr val="tx2"/>
                </a:solidFill>
              </a:rPr>
              <a:t>strategy</a:t>
            </a:r>
            <a:endParaRPr lang="pt-PT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Curbside</a:t>
            </a:r>
            <a:r>
              <a:rPr lang="pt-PT" sz="1600" dirty="0">
                <a:solidFill>
                  <a:schemeClr val="tx2"/>
                </a:solidFill>
              </a:rPr>
              <a:t> management</a:t>
            </a: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Capacity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low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cost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car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parks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3155" y="1184048"/>
            <a:ext cx="270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Licensing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unused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retail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and</a:t>
            </a:r>
            <a:r>
              <a:rPr lang="pt-PT" sz="1600" dirty="0">
                <a:solidFill>
                  <a:schemeClr val="tx2"/>
                </a:solidFill>
              </a:rPr>
              <a:t> real </a:t>
            </a:r>
            <a:r>
              <a:rPr lang="pt-PT" sz="1600" dirty="0" err="1">
                <a:solidFill>
                  <a:schemeClr val="tx2"/>
                </a:solidFill>
              </a:rPr>
              <a:t>estate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space</a:t>
            </a:r>
            <a:endParaRPr lang="pt-PT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>
                <a:solidFill>
                  <a:schemeClr val="tx2"/>
                </a:solidFill>
              </a:rPr>
              <a:t>Redesign </a:t>
            </a:r>
            <a:r>
              <a:rPr lang="pt-PT" sz="1600" dirty="0" err="1">
                <a:solidFill>
                  <a:schemeClr val="tx2"/>
                </a:solidFill>
              </a:rPr>
              <a:t>of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commercial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areas</a:t>
            </a:r>
            <a:r>
              <a:rPr lang="pt-PT" sz="1600" dirty="0">
                <a:solidFill>
                  <a:schemeClr val="tx2"/>
                </a:solidFill>
              </a:rPr>
              <a:t> in major </a:t>
            </a:r>
            <a:r>
              <a:rPr lang="pt-PT" sz="1600" dirty="0" err="1">
                <a:solidFill>
                  <a:schemeClr val="tx2"/>
                </a:solidFill>
              </a:rPr>
              <a:t>airports</a:t>
            </a:r>
            <a:endParaRPr lang="pt-PT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Pricing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optimization</a:t>
            </a:r>
            <a:endParaRPr lang="pt-PT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 err="1">
                <a:solidFill>
                  <a:schemeClr val="tx2"/>
                </a:solidFill>
              </a:rPr>
              <a:t>Dwell</a:t>
            </a:r>
            <a:r>
              <a:rPr lang="pt-PT" sz="1600" dirty="0">
                <a:solidFill>
                  <a:schemeClr val="tx2"/>
                </a:solidFill>
              </a:rPr>
              <a:t> time </a:t>
            </a:r>
            <a:r>
              <a:rPr lang="pt-PT" sz="1600" dirty="0" err="1">
                <a:solidFill>
                  <a:schemeClr val="tx2"/>
                </a:solidFill>
              </a:rPr>
              <a:t>optimization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426" y="4821582"/>
            <a:ext cx="270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>
                <a:solidFill>
                  <a:schemeClr val="tx2"/>
                </a:solidFill>
              </a:rPr>
              <a:t>New </a:t>
            </a:r>
            <a:r>
              <a:rPr lang="pt-PT" sz="1600" dirty="0" err="1">
                <a:solidFill>
                  <a:schemeClr val="tx2"/>
                </a:solidFill>
              </a:rPr>
              <a:t>competitive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licensing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process</a:t>
            </a:r>
            <a:endParaRPr lang="pt-PT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>
                <a:solidFill>
                  <a:schemeClr val="tx2"/>
                </a:solidFill>
              </a:rPr>
              <a:t>New </a:t>
            </a:r>
            <a:r>
              <a:rPr lang="pt-PT" sz="1600" dirty="0" err="1">
                <a:solidFill>
                  <a:schemeClr val="tx2"/>
                </a:solidFill>
              </a:rPr>
              <a:t>Duty</a:t>
            </a:r>
            <a:r>
              <a:rPr lang="pt-PT" sz="1600" dirty="0">
                <a:solidFill>
                  <a:schemeClr val="tx2"/>
                </a:solidFill>
              </a:rPr>
              <a:t> Free </a:t>
            </a:r>
            <a:r>
              <a:rPr lang="pt-PT" sz="1600" dirty="0" err="1">
                <a:solidFill>
                  <a:schemeClr val="tx2"/>
                </a:solidFill>
              </a:rPr>
              <a:t>license</a:t>
            </a:r>
            <a:endParaRPr lang="pt-PT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A99968"/>
              </a:buClr>
              <a:buFont typeface="Calibri" panose="020F0502020204030204" pitchFamily="34" charset="0"/>
              <a:buChar char="&gt;"/>
            </a:pPr>
            <a:r>
              <a:rPr lang="pt-PT" sz="1600" dirty="0">
                <a:solidFill>
                  <a:schemeClr val="tx2"/>
                </a:solidFill>
              </a:rPr>
              <a:t>New </a:t>
            </a:r>
            <a:r>
              <a:rPr lang="pt-PT" sz="1600" dirty="0" err="1">
                <a:solidFill>
                  <a:schemeClr val="tx2"/>
                </a:solidFill>
              </a:rPr>
              <a:t>Advertising</a:t>
            </a:r>
            <a:r>
              <a:rPr lang="pt-PT" sz="1600" dirty="0">
                <a:solidFill>
                  <a:schemeClr val="tx2"/>
                </a:solidFill>
              </a:rPr>
              <a:t> </a:t>
            </a:r>
            <a:r>
              <a:rPr lang="pt-PT" sz="1600" dirty="0" err="1">
                <a:solidFill>
                  <a:schemeClr val="tx2"/>
                </a:solidFill>
              </a:rPr>
              <a:t>license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VINCI </a:t>
            </a:r>
            <a:r>
              <a:rPr lang="fr-FR" dirty="0" err="1" smtClean="0"/>
              <a:t>Airports</a:t>
            </a:r>
            <a:r>
              <a:rPr lang="fr-FR" dirty="0" smtClean="0"/>
              <a:t> Convention 2014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>
                <a:solidFill>
                  <a:srgbClr val="80A112"/>
                </a:solidFill>
              </a:rPr>
              <a:t>Licensing of unused space to boost ASSET PRODUCTIVITY</a:t>
            </a:r>
          </a:p>
          <a:p>
            <a:r>
              <a:rPr lang="pt-PT" sz="2000" b="0" dirty="0">
                <a:solidFill>
                  <a:srgbClr val="80A112"/>
                </a:solidFill>
              </a:rPr>
              <a:t>Annual Impact in thousand euros</a:t>
            </a:r>
          </a:p>
          <a:p>
            <a:endParaRPr lang="pt-PT" dirty="0">
              <a:solidFill>
                <a:srgbClr val="80A11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74113"/>
              </p:ext>
            </p:extLst>
          </p:nvPr>
        </p:nvGraphicFramePr>
        <p:xfrm>
          <a:off x="120771" y="1966833"/>
          <a:ext cx="11500989" cy="296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63"/>
                <a:gridCol w="3833663"/>
                <a:gridCol w="3833663"/>
              </a:tblGrid>
              <a:tr h="979974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123530" marR="123530" marT="61765" marB="617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458A"/>
                          </a:solidFill>
                        </a:rPr>
                        <a:t>RETAIL</a:t>
                      </a:r>
                      <a:endParaRPr lang="fr-FR" sz="2400" dirty="0">
                        <a:solidFill>
                          <a:srgbClr val="00458A"/>
                        </a:solidFill>
                      </a:endParaRPr>
                    </a:p>
                  </a:txBody>
                  <a:tcPr marL="123530" marR="123530" marT="61765" marB="617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458A"/>
                          </a:solidFill>
                        </a:rPr>
                        <a:t>REAL</a:t>
                      </a:r>
                      <a:r>
                        <a:rPr lang="fr-FR" sz="2400" baseline="0" dirty="0" smtClean="0">
                          <a:solidFill>
                            <a:srgbClr val="00458A"/>
                          </a:solidFill>
                        </a:rPr>
                        <a:t> ESTATE</a:t>
                      </a:r>
                      <a:endParaRPr lang="fr-FR" sz="2400" dirty="0">
                        <a:solidFill>
                          <a:srgbClr val="00458A"/>
                        </a:solidFill>
                      </a:endParaRPr>
                    </a:p>
                  </a:txBody>
                  <a:tcPr marL="123530" marR="123530" marT="61765" marB="61765">
                    <a:solidFill>
                      <a:schemeClr val="bg1"/>
                    </a:solidFill>
                  </a:tcPr>
                </a:tc>
              </a:tr>
              <a:tr h="979974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458A"/>
                        </a:solidFill>
                      </a:endParaRPr>
                    </a:p>
                  </a:txBody>
                  <a:tcPr marL="123530" marR="123530" marT="61765" marB="617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3600" b="1" dirty="0" smtClean="0">
                          <a:solidFill>
                            <a:schemeClr val="bg1"/>
                          </a:solidFill>
                        </a:rPr>
                        <a:t>550m€</a:t>
                      </a:r>
                    </a:p>
                    <a:p>
                      <a:pPr algn="ctr"/>
                      <a:endParaRPr lang="fr-FR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123530" marR="123530" marT="61765" marB="61765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A1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bg1"/>
                          </a:solidFill>
                        </a:rPr>
                        <a:t>350m€</a:t>
                      </a:r>
                      <a:endParaRPr lang="fr-FR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123530" marR="123530" marT="61765" marB="61765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A112"/>
                    </a:solidFill>
                  </a:tcPr>
                </a:tc>
              </a:tr>
              <a:tr h="979974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458A"/>
                        </a:solidFill>
                      </a:endParaRPr>
                    </a:p>
                  </a:txBody>
                  <a:tcPr marL="123530" marR="123530" marT="61765" marB="617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3600" b="1" dirty="0" smtClean="0">
                          <a:solidFill>
                            <a:schemeClr val="bg1"/>
                          </a:solidFill>
                        </a:rPr>
                        <a:t>850m€</a:t>
                      </a:r>
                      <a:endParaRPr lang="fr-FR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123530" marR="123530" marT="61765" marB="61765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80A1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bg1"/>
                          </a:solidFill>
                        </a:rPr>
                        <a:t>&gt;1.400m€</a:t>
                      </a:r>
                      <a:endParaRPr lang="fr-FR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123530" marR="123530" marT="61765" marB="61765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80A11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6402" y="3392261"/>
            <a:ext cx="1904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rgbClr val="00458A"/>
                </a:solidFill>
              </a:rPr>
              <a:t>Implemented</a:t>
            </a:r>
            <a:endParaRPr lang="fr-FR" sz="2400" b="1" dirty="0">
              <a:solidFill>
                <a:srgbClr val="00458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621" y="4279503"/>
            <a:ext cx="222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rgbClr val="00458A"/>
                </a:solidFill>
              </a:rPr>
              <a:t>Next</a:t>
            </a:r>
            <a:r>
              <a:rPr lang="fr-FR" sz="2400" b="1" dirty="0">
                <a:solidFill>
                  <a:srgbClr val="00458A"/>
                </a:solidFill>
              </a:rPr>
              <a:t> 12 </a:t>
            </a:r>
            <a:r>
              <a:rPr lang="fr-FR" sz="2400" b="1" dirty="0" err="1">
                <a:solidFill>
                  <a:srgbClr val="00458A"/>
                </a:solidFill>
              </a:rPr>
              <a:t>Months</a:t>
            </a:r>
            <a:endParaRPr lang="fr-FR" sz="2400" b="1" dirty="0">
              <a:solidFill>
                <a:srgbClr val="004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23313" y="125413"/>
            <a:ext cx="11526838" cy="932206"/>
          </a:xfrm>
        </p:spPr>
        <p:txBody>
          <a:bodyPr/>
          <a:lstStyle/>
          <a:p>
            <a:r>
              <a:rPr lang="pt-PT" dirty="0">
                <a:solidFill>
                  <a:srgbClr val="80A112"/>
                </a:solidFill>
              </a:rPr>
              <a:t>Redesign of commercial areas in major </a:t>
            </a:r>
            <a:r>
              <a:rPr lang="pt-PT" dirty="0" smtClean="0">
                <a:solidFill>
                  <a:srgbClr val="80A112"/>
                </a:solidFill>
              </a:rPr>
              <a:t>airports To </a:t>
            </a:r>
            <a:r>
              <a:rPr lang="pt-PT" dirty="0">
                <a:solidFill>
                  <a:srgbClr val="80A112"/>
                </a:solidFill>
              </a:rPr>
              <a:t>boost ASSET </a:t>
            </a:r>
            <a:r>
              <a:rPr lang="pt-PT" dirty="0" smtClean="0">
                <a:solidFill>
                  <a:srgbClr val="80A112"/>
                </a:solidFill>
              </a:rPr>
              <a:t>PRODUCTIVITY</a:t>
            </a:r>
            <a:endParaRPr lang="pt-PT" dirty="0">
              <a:solidFill>
                <a:srgbClr val="80A11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888" y="1580881"/>
            <a:ext cx="31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rgbClr val="00458A"/>
                </a:solidFill>
              </a:rPr>
              <a:t>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7700" y="1337489"/>
            <a:ext cx="189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458A"/>
                </a:solidFill>
              </a:rPr>
              <a:t>Incremental</a:t>
            </a:r>
          </a:p>
          <a:p>
            <a:pPr algn="ctr"/>
            <a:r>
              <a:rPr lang="pt-PT" sz="1600" dirty="0" err="1" smtClean="0">
                <a:solidFill>
                  <a:srgbClr val="00458A"/>
                </a:solidFill>
              </a:rPr>
              <a:t>space</a:t>
            </a:r>
            <a:endParaRPr lang="pt-PT" sz="1600" dirty="0" smtClean="0">
              <a:solidFill>
                <a:srgbClr val="00458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02888" y="1942183"/>
            <a:ext cx="362255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74499" y="1936171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1" y="2292552"/>
            <a:ext cx="133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LISBON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5295384"/>
            <a:ext cx="133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FUNCHAL</a:t>
            </a:r>
            <a:endParaRPr lang="pt-PT" sz="2000" b="1" dirty="0">
              <a:solidFill>
                <a:srgbClr val="00458A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93898" y="2941786"/>
            <a:ext cx="6764771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1" y="3287613"/>
            <a:ext cx="133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PORTO</a:t>
            </a:r>
            <a:endParaRPr lang="pt-PT" sz="2000" b="1" dirty="0">
              <a:solidFill>
                <a:srgbClr val="00458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1" y="4284674"/>
            <a:ext cx="133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458A"/>
                </a:solidFill>
              </a:rPr>
              <a:t>FARO</a:t>
            </a:r>
            <a:endParaRPr lang="pt-PT" sz="2000" b="1" dirty="0">
              <a:solidFill>
                <a:srgbClr val="00458A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3556" y="1926251"/>
            <a:ext cx="1332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93898" y="3941389"/>
            <a:ext cx="6764771" cy="2188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3898" y="4940992"/>
            <a:ext cx="6764771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2888" y="1964931"/>
            <a:ext cx="31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sz="1400" dirty="0" err="1" smtClean="0">
                <a:solidFill>
                  <a:schemeClr val="tx2"/>
                </a:solidFill>
              </a:rPr>
              <a:t>Relocation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pt-PT" sz="1400" dirty="0" err="1" smtClean="0">
                <a:solidFill>
                  <a:schemeClr val="tx2"/>
                </a:solidFill>
              </a:rPr>
              <a:t>of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pt-PT" sz="1400" dirty="0" err="1" smtClean="0">
                <a:solidFill>
                  <a:schemeClr val="tx2"/>
                </a:solidFill>
              </a:rPr>
              <a:t>foodcourt</a:t>
            </a:r>
            <a:endParaRPr lang="pt-PT" sz="1400" dirty="0" smtClean="0">
              <a:solidFill>
                <a:schemeClr val="tx2"/>
              </a:solidFill>
            </a:endParaRP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sz="1400" dirty="0" smtClean="0">
                <a:solidFill>
                  <a:schemeClr val="tx2"/>
                </a:solidFill>
              </a:rPr>
              <a:t>New </a:t>
            </a:r>
            <a:r>
              <a:rPr lang="pt-PT" sz="1400" dirty="0" err="1" smtClean="0">
                <a:solidFill>
                  <a:schemeClr val="tx2"/>
                </a:solidFill>
              </a:rPr>
              <a:t>flow</a:t>
            </a:r>
            <a:r>
              <a:rPr lang="pt-PT" sz="1400" dirty="0" smtClean="0">
                <a:solidFill>
                  <a:schemeClr val="tx2"/>
                </a:solidFill>
              </a:rPr>
              <a:t> in </a:t>
            </a:r>
            <a:r>
              <a:rPr lang="pt-PT" sz="1400" dirty="0" err="1" smtClean="0">
                <a:solidFill>
                  <a:schemeClr val="tx2"/>
                </a:solidFill>
              </a:rPr>
              <a:t>Duty</a:t>
            </a:r>
            <a:r>
              <a:rPr lang="pt-PT" sz="1400" dirty="0" smtClean="0">
                <a:solidFill>
                  <a:schemeClr val="tx2"/>
                </a:solidFill>
              </a:rPr>
              <a:t> Free </a:t>
            </a:r>
            <a:r>
              <a:rPr lang="pt-PT" sz="1400" dirty="0" err="1" smtClean="0">
                <a:solidFill>
                  <a:schemeClr val="tx2"/>
                </a:solidFill>
              </a:rPr>
              <a:t>store</a:t>
            </a:r>
            <a:endParaRPr lang="pt-PT" sz="1400" dirty="0" smtClean="0">
              <a:solidFill>
                <a:schemeClr val="tx2"/>
              </a:solidFill>
            </a:endParaRP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sz="1400" dirty="0" err="1" smtClean="0">
                <a:solidFill>
                  <a:schemeClr val="tx2"/>
                </a:solidFill>
              </a:rPr>
              <a:t>Increase</a:t>
            </a:r>
            <a:r>
              <a:rPr lang="pt-PT" sz="1400" dirty="0" smtClean="0">
                <a:solidFill>
                  <a:schemeClr val="tx2"/>
                </a:solidFill>
              </a:rPr>
              <a:t> in </a:t>
            </a:r>
            <a:r>
              <a:rPr lang="pt-PT" sz="1400" dirty="0" err="1" smtClean="0">
                <a:solidFill>
                  <a:schemeClr val="tx2"/>
                </a:solidFill>
              </a:rPr>
              <a:t>security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pt-PT" sz="1400" dirty="0" err="1" smtClean="0">
                <a:solidFill>
                  <a:schemeClr val="tx2"/>
                </a:solidFill>
              </a:rPr>
              <a:t>and</a:t>
            </a:r>
            <a:r>
              <a:rPr lang="pt-PT" sz="1400" dirty="0" smtClean="0">
                <a:solidFill>
                  <a:schemeClr val="tx2"/>
                </a:solidFill>
              </a:rPr>
              <a:t> check-in </a:t>
            </a:r>
            <a:r>
              <a:rPr lang="pt-PT" sz="1400" dirty="0" err="1" smtClean="0">
                <a:solidFill>
                  <a:schemeClr val="tx2"/>
                </a:solidFill>
              </a:rPr>
              <a:t>capacity</a:t>
            </a:r>
            <a:endParaRPr lang="pt-PT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2889" y="2964534"/>
            <a:ext cx="31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err="1" smtClean="0">
                <a:solidFill>
                  <a:schemeClr val="tx2"/>
                </a:solidFill>
              </a:rPr>
              <a:t>Increase</a:t>
            </a:r>
            <a:r>
              <a:rPr lang="pt-PT" dirty="0" smtClean="0">
                <a:solidFill>
                  <a:schemeClr val="tx2"/>
                </a:solidFill>
              </a:rPr>
              <a:t> in </a:t>
            </a:r>
            <a:r>
              <a:rPr lang="pt-PT" dirty="0" err="1" smtClean="0">
                <a:solidFill>
                  <a:schemeClr val="tx2"/>
                </a:solidFill>
              </a:rPr>
              <a:t>Duty</a:t>
            </a:r>
            <a:r>
              <a:rPr lang="pt-PT" dirty="0" smtClean="0">
                <a:solidFill>
                  <a:schemeClr val="tx2"/>
                </a:solidFill>
              </a:rPr>
              <a:t> Free </a:t>
            </a:r>
            <a:r>
              <a:rPr lang="pt-PT" dirty="0" err="1" smtClean="0">
                <a:solidFill>
                  <a:schemeClr val="tx2"/>
                </a:solidFill>
              </a:rPr>
              <a:t>mainshop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area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with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new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walkthrough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format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err="1" smtClean="0">
                <a:solidFill>
                  <a:schemeClr val="tx2"/>
                </a:solidFill>
              </a:rPr>
              <a:t>Retail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offer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centralization</a:t>
            </a:r>
            <a:endParaRPr lang="pt-PT" dirty="0" smtClean="0">
              <a:solidFill>
                <a:schemeClr val="tx2"/>
              </a:solidFill>
            </a:endParaRP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smtClean="0">
                <a:solidFill>
                  <a:schemeClr val="tx2"/>
                </a:solidFill>
              </a:rPr>
              <a:t>F&amp;B </a:t>
            </a:r>
            <a:r>
              <a:rPr lang="pt-PT" dirty="0" err="1" smtClean="0">
                <a:solidFill>
                  <a:schemeClr val="tx2"/>
                </a:solidFill>
              </a:rPr>
              <a:t>mix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review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and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area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increase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2888" y="4049481"/>
            <a:ext cx="3448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>
                <a:solidFill>
                  <a:schemeClr val="tx2"/>
                </a:solidFill>
              </a:rPr>
              <a:t>General </a:t>
            </a:r>
            <a:r>
              <a:rPr lang="pt-PT" dirty="0" err="1">
                <a:solidFill>
                  <a:schemeClr val="tx2"/>
                </a:solidFill>
              </a:rPr>
              <a:t>revamp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of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the</a:t>
            </a:r>
            <a:r>
              <a:rPr lang="pt-PT" dirty="0">
                <a:solidFill>
                  <a:schemeClr val="tx2"/>
                </a:solidFill>
              </a:rPr>
              <a:t> terminal</a:t>
            </a: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err="1">
                <a:solidFill>
                  <a:schemeClr val="tx2"/>
                </a:solidFill>
              </a:rPr>
              <a:t>Increase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and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review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of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commercial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areas</a:t>
            </a:r>
            <a:endParaRPr lang="pt-PT" dirty="0" smtClean="0">
              <a:solidFill>
                <a:schemeClr val="tx2"/>
              </a:solidFill>
            </a:endParaRP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smtClean="0">
                <a:solidFill>
                  <a:schemeClr val="tx2"/>
                </a:solidFill>
              </a:rPr>
              <a:t>Increase in passenger processing capacity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2888" y="4963741"/>
            <a:ext cx="3448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>
                <a:solidFill>
                  <a:schemeClr val="tx2"/>
                </a:solidFill>
              </a:rPr>
              <a:t>New </a:t>
            </a:r>
            <a:r>
              <a:rPr lang="pt-PT" dirty="0" err="1">
                <a:solidFill>
                  <a:schemeClr val="tx2"/>
                </a:solidFill>
              </a:rPr>
              <a:t>walkthrough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Duty</a:t>
            </a:r>
            <a:r>
              <a:rPr lang="pt-PT" dirty="0">
                <a:solidFill>
                  <a:schemeClr val="tx2"/>
                </a:solidFill>
              </a:rPr>
              <a:t> Free </a:t>
            </a:r>
            <a:r>
              <a:rPr lang="pt-PT" dirty="0" err="1" smtClean="0">
                <a:solidFill>
                  <a:schemeClr val="tx2"/>
                </a:solidFill>
              </a:rPr>
              <a:t>store</a:t>
            </a:r>
            <a:endParaRPr lang="pt-PT" dirty="0" smtClean="0">
              <a:solidFill>
                <a:schemeClr val="tx2"/>
              </a:solidFill>
            </a:endParaRP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err="1" smtClean="0">
                <a:solidFill>
                  <a:schemeClr val="tx2"/>
                </a:solidFill>
              </a:rPr>
              <a:t>Increase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operational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efficiencies</a:t>
            </a:r>
            <a:r>
              <a:rPr lang="pt-PT" dirty="0" smtClean="0">
                <a:solidFill>
                  <a:schemeClr val="tx2"/>
                </a:solidFill>
              </a:rPr>
              <a:t> in </a:t>
            </a:r>
            <a:r>
              <a:rPr lang="pt-PT" dirty="0" err="1" smtClean="0">
                <a:solidFill>
                  <a:schemeClr val="tx2"/>
                </a:solidFill>
              </a:rPr>
              <a:t>constrained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subsystems</a:t>
            </a:r>
            <a:endParaRPr lang="pt-PT" dirty="0" smtClean="0">
              <a:solidFill>
                <a:schemeClr val="tx2"/>
              </a:solidFill>
            </a:endParaRP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pt-PT" dirty="0" err="1" smtClean="0">
                <a:solidFill>
                  <a:schemeClr val="tx2"/>
                </a:solidFill>
              </a:rPr>
              <a:t>Better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passenger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experience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182" y="2202263"/>
            <a:ext cx="156063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tx2"/>
                </a:solidFill>
              </a:rPr>
              <a:t>+ 2.472 m</a:t>
            </a:r>
            <a:r>
              <a:rPr lang="pt-PT" sz="2400" b="1" baseline="30000" dirty="0" smtClean="0">
                <a:solidFill>
                  <a:schemeClr val="tx2"/>
                </a:solidFill>
              </a:rPr>
              <a:t>2</a:t>
            </a:r>
            <a:endParaRPr lang="pt-PT" sz="2400" b="1" baseline="30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182" y="3216228"/>
            <a:ext cx="156063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2400" b="1" dirty="0">
                <a:solidFill>
                  <a:schemeClr val="tx2"/>
                </a:solidFill>
              </a:rPr>
              <a:t>+ </a:t>
            </a:r>
            <a:r>
              <a:rPr lang="pt-PT" sz="2400" b="1" dirty="0" smtClean="0">
                <a:solidFill>
                  <a:schemeClr val="tx2"/>
                </a:solidFill>
              </a:rPr>
              <a:t>846 m</a:t>
            </a:r>
            <a:r>
              <a:rPr lang="pt-PT" sz="2400" b="1" baseline="30000" dirty="0" smtClean="0">
                <a:solidFill>
                  <a:schemeClr val="tx2"/>
                </a:solidFill>
              </a:rPr>
              <a:t>2</a:t>
            </a:r>
            <a:endParaRPr lang="pt-PT" sz="2400" b="1" baseline="300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182" y="4214804"/>
            <a:ext cx="156063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2400" b="1" dirty="0">
                <a:solidFill>
                  <a:schemeClr val="tx2"/>
                </a:solidFill>
              </a:rPr>
              <a:t>+ </a:t>
            </a:r>
            <a:r>
              <a:rPr lang="pt-PT" sz="2400" b="1" dirty="0" smtClean="0">
                <a:solidFill>
                  <a:schemeClr val="tx2"/>
                </a:solidFill>
              </a:rPr>
              <a:t>1.158 </a:t>
            </a:r>
            <a:r>
              <a:rPr lang="pt-PT" sz="2400" b="1" dirty="0">
                <a:solidFill>
                  <a:schemeClr val="tx2"/>
                </a:solidFill>
              </a:rPr>
              <a:t>m</a:t>
            </a:r>
            <a:r>
              <a:rPr lang="pt-PT" sz="2400" b="1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182" y="5213380"/>
            <a:ext cx="156063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2400" b="1" dirty="0">
                <a:solidFill>
                  <a:schemeClr val="tx2"/>
                </a:solidFill>
              </a:rPr>
              <a:t>+ </a:t>
            </a:r>
            <a:r>
              <a:rPr lang="pt-PT" sz="2400" b="1" dirty="0" smtClean="0">
                <a:solidFill>
                  <a:schemeClr val="tx2"/>
                </a:solidFill>
              </a:rPr>
              <a:t>152 </a:t>
            </a:r>
            <a:r>
              <a:rPr lang="pt-PT" sz="2400" b="1" dirty="0">
                <a:solidFill>
                  <a:schemeClr val="tx2"/>
                </a:solidFill>
              </a:rPr>
              <a:t>m</a:t>
            </a:r>
            <a:r>
              <a:rPr lang="pt-PT" sz="2400" b="1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8034" y="2067777"/>
            <a:ext cx="156063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/>
                </a:solidFill>
              </a:rPr>
              <a:t>+ 14,5 M€</a:t>
            </a:r>
          </a:p>
          <a:p>
            <a:pPr algn="ctr"/>
            <a:r>
              <a:rPr lang="pt-PT" sz="2000" b="1" dirty="0" smtClean="0">
                <a:solidFill>
                  <a:schemeClr val="tx2"/>
                </a:solidFill>
              </a:rPr>
              <a:t>(Q4 2015)</a:t>
            </a:r>
            <a:endParaRPr lang="pt-PT" sz="2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8034" y="3081742"/>
            <a:ext cx="156063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2000" b="1" dirty="0">
                <a:solidFill>
                  <a:schemeClr val="tx2"/>
                </a:solidFill>
              </a:rPr>
              <a:t>+ </a:t>
            </a:r>
            <a:r>
              <a:rPr lang="pt-PT" sz="2000" b="1" dirty="0" smtClean="0">
                <a:solidFill>
                  <a:schemeClr val="tx2"/>
                </a:solidFill>
              </a:rPr>
              <a:t>3,8 </a:t>
            </a:r>
            <a:r>
              <a:rPr lang="pt-PT" sz="2000" b="1" dirty="0">
                <a:solidFill>
                  <a:schemeClr val="tx2"/>
                </a:solidFill>
              </a:rPr>
              <a:t>M</a:t>
            </a:r>
            <a:r>
              <a:rPr lang="pt-PT" sz="2000" b="1" dirty="0" smtClean="0">
                <a:solidFill>
                  <a:schemeClr val="tx2"/>
                </a:solidFill>
              </a:rPr>
              <a:t>€</a:t>
            </a:r>
          </a:p>
          <a:p>
            <a:r>
              <a:rPr lang="pt-PT" sz="2000" b="1" dirty="0" smtClean="0">
                <a:solidFill>
                  <a:schemeClr val="tx2"/>
                </a:solidFill>
              </a:rPr>
              <a:t>(Q3 </a:t>
            </a:r>
            <a:r>
              <a:rPr lang="pt-PT" sz="2000" b="1" dirty="0">
                <a:solidFill>
                  <a:schemeClr val="tx2"/>
                </a:solidFill>
              </a:rPr>
              <a:t>2015)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8034" y="4080318"/>
            <a:ext cx="156063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2000" b="1" dirty="0">
                <a:solidFill>
                  <a:schemeClr val="tx2"/>
                </a:solidFill>
              </a:rPr>
              <a:t>+ </a:t>
            </a:r>
            <a:r>
              <a:rPr lang="pt-PT" sz="2000" b="1" dirty="0" smtClean="0">
                <a:solidFill>
                  <a:schemeClr val="tx2"/>
                </a:solidFill>
              </a:rPr>
              <a:t>5,3 </a:t>
            </a:r>
            <a:r>
              <a:rPr lang="pt-PT" sz="2000" b="1" dirty="0">
                <a:solidFill>
                  <a:schemeClr val="tx2"/>
                </a:solidFill>
              </a:rPr>
              <a:t>M</a:t>
            </a:r>
            <a:r>
              <a:rPr lang="pt-PT" sz="2000" b="1" dirty="0" smtClean="0">
                <a:solidFill>
                  <a:schemeClr val="tx2"/>
                </a:solidFill>
              </a:rPr>
              <a:t>€</a:t>
            </a:r>
          </a:p>
          <a:p>
            <a:r>
              <a:rPr lang="pt-PT" sz="2000" b="1" dirty="0" smtClean="0">
                <a:solidFill>
                  <a:schemeClr val="tx2"/>
                </a:solidFill>
              </a:rPr>
              <a:t>(Q1 2017)</a:t>
            </a:r>
            <a:endParaRPr lang="pt-PT" sz="20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8034" y="5078894"/>
            <a:ext cx="156063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2000" b="1" dirty="0">
                <a:solidFill>
                  <a:schemeClr val="tx2"/>
                </a:solidFill>
              </a:rPr>
              <a:t>+ </a:t>
            </a:r>
            <a:r>
              <a:rPr lang="pt-PT" sz="2000" b="1" dirty="0" smtClean="0">
                <a:solidFill>
                  <a:schemeClr val="tx2"/>
                </a:solidFill>
              </a:rPr>
              <a:t>1,9 </a:t>
            </a:r>
            <a:r>
              <a:rPr lang="pt-PT" sz="2000" b="1" dirty="0">
                <a:solidFill>
                  <a:schemeClr val="tx2"/>
                </a:solidFill>
              </a:rPr>
              <a:t>M</a:t>
            </a:r>
            <a:r>
              <a:rPr lang="pt-PT" sz="2000" b="1" dirty="0" smtClean="0">
                <a:solidFill>
                  <a:schemeClr val="tx2"/>
                </a:solidFill>
              </a:rPr>
              <a:t>€</a:t>
            </a:r>
          </a:p>
          <a:p>
            <a:r>
              <a:rPr lang="pt-PT" sz="2000" b="1" dirty="0" smtClean="0">
                <a:solidFill>
                  <a:schemeClr val="tx2"/>
                </a:solidFill>
              </a:rPr>
              <a:t>(Q2 2016)</a:t>
            </a:r>
            <a:endParaRPr lang="pt-PT" sz="20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15106" y="1354275"/>
            <a:ext cx="246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rgbClr val="00458A"/>
                </a:solidFill>
              </a:rPr>
              <a:t>Incremental</a:t>
            </a:r>
          </a:p>
          <a:p>
            <a:pPr algn="ctr"/>
            <a:r>
              <a:rPr lang="pt-PT" sz="1600" dirty="0" err="1" smtClean="0">
                <a:solidFill>
                  <a:srgbClr val="00458A"/>
                </a:solidFill>
              </a:rPr>
              <a:t>revenues</a:t>
            </a:r>
            <a:r>
              <a:rPr lang="pt-PT" sz="1600" dirty="0" smtClean="0">
                <a:solidFill>
                  <a:srgbClr val="00458A"/>
                </a:solidFill>
              </a:rPr>
              <a:t> (M€)</a:t>
            </a:r>
          </a:p>
        </p:txBody>
      </p:sp>
    </p:spTree>
    <p:extLst>
      <p:ext uri="{BB962C8B-B14F-4D97-AF65-F5344CB8AC3E}">
        <p14:creationId xmlns:p14="http://schemas.microsoft.com/office/powerpoint/2010/main" val="15504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VINCI Airports Convention 2014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80A112"/>
                </a:solidFill>
              </a:rPr>
              <a:t>Pricing optimization to boost ASSET PRODUCTIVITY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80A112"/>
                </a:solidFill>
              </a:rPr>
              <a:t>(million euros)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2888" y="1525796"/>
            <a:ext cx="31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0458A"/>
                </a:solidFill>
              </a:rPr>
              <a:t>Pricing Changes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7700" y="1525796"/>
            <a:ext cx="189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rgbClr val="00458A"/>
                </a:solidFill>
              </a:rPr>
              <a:t>Impact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02888" y="1942183"/>
            <a:ext cx="362255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74499" y="1936171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153" y="2292552"/>
            <a:ext cx="169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458A"/>
                </a:solidFill>
              </a:rPr>
              <a:t>PARKING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93898" y="3596780"/>
            <a:ext cx="6391658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152" y="3850360"/>
            <a:ext cx="169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458A"/>
                </a:solidFill>
              </a:rPr>
              <a:t>REAL ESTATE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144" y="4876154"/>
            <a:ext cx="169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458A"/>
                </a:solidFill>
              </a:rPr>
              <a:t>RENT-A-CAR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3556" y="1926251"/>
            <a:ext cx="1332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93898" y="4695536"/>
            <a:ext cx="6389665" cy="2188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3898" y="5391514"/>
            <a:ext cx="6391658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2888" y="1964931"/>
            <a:ext cx="31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Better price segmentation of car parks</a:t>
            </a: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Higher price increases in selected subscriptions</a:t>
            </a: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Gradual elimination of free parking options (cars and buses)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2889" y="3619528"/>
            <a:ext cx="31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Pricing decisions based on demand elasticity</a:t>
            </a:r>
          </a:p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Better definition of office spaces buildings target markets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2888" y="4808029"/>
            <a:ext cx="34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marL="182563" indent="-182563">
              <a:buClr>
                <a:srgbClr val="80A112"/>
              </a:buClr>
              <a:buFont typeface="Calibri" panose="020F0502020204030204" pitchFamily="34" charset="0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Variable rates in future licensing moments (2015/2016)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182" y="1934153"/>
            <a:ext cx="156063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2014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0,8M</a:t>
            </a:r>
            <a:r>
              <a:rPr lang="pt-PT" dirty="0">
                <a:solidFill>
                  <a:schemeClr val="tx2"/>
                </a:solidFill>
              </a:rPr>
              <a:t>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182" y="3558199"/>
            <a:ext cx="156063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dirty="0" smtClean="0">
                <a:solidFill>
                  <a:schemeClr val="tx2"/>
                </a:solidFill>
              </a:rPr>
              <a:t>-</a:t>
            </a:r>
            <a:endParaRPr lang="pt-PT" baseline="300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182" y="4644911"/>
            <a:ext cx="156063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dirty="0" smtClean="0">
                <a:solidFill>
                  <a:schemeClr val="tx2"/>
                </a:solidFill>
              </a:rPr>
              <a:t>-</a:t>
            </a:r>
            <a:endParaRPr lang="pt-PT" baseline="300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9239" y="1934153"/>
            <a:ext cx="156063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2015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0,2M</a:t>
            </a:r>
            <a:r>
              <a:rPr lang="pt-PT" dirty="0">
                <a:solidFill>
                  <a:schemeClr val="tx2"/>
                </a:solidFill>
              </a:rPr>
              <a:t>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9239" y="3906012"/>
            <a:ext cx="156063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1800" dirty="0" smtClean="0">
                <a:solidFill>
                  <a:schemeClr val="tx2"/>
                </a:solidFill>
              </a:rPr>
              <a:t>0,8M€</a:t>
            </a:r>
            <a:endParaRPr lang="pt-PT" sz="18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9239" y="4884973"/>
            <a:ext cx="156063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pt-PT" sz="1800" dirty="0" smtClean="0">
                <a:solidFill>
                  <a:schemeClr val="tx2"/>
                </a:solidFill>
              </a:rPr>
              <a:t>0,6M€</a:t>
            </a:r>
            <a:endParaRPr lang="pt-P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822</Words>
  <Application>Microsoft Office PowerPoint</Application>
  <PresentationFormat>Personnalisé</PresentationFormat>
  <Paragraphs>286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1_Thème Office</vt:lpstr>
      <vt:lpstr>Présentation PowerPoint</vt:lpstr>
      <vt:lpstr>Présentation PowerPoint</vt:lpstr>
      <vt:lpstr>DRIVING NON AVIATION REVENUES  in portugal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Aurelien SCHREIBER</dc:creator>
  <cp:lastModifiedBy>Julie Tournemine</cp:lastModifiedBy>
  <cp:revision>58</cp:revision>
  <dcterms:created xsi:type="dcterms:W3CDTF">2014-09-09T08:51:49Z</dcterms:created>
  <dcterms:modified xsi:type="dcterms:W3CDTF">2014-10-13T15:10:30Z</dcterms:modified>
</cp:coreProperties>
</file>